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4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33"/>
    <a:srgbClr val="69BE28"/>
    <a:srgbClr val="CC0033"/>
    <a:srgbClr val="0066A1"/>
    <a:srgbClr val="E37222"/>
    <a:srgbClr val="FDC82F"/>
    <a:srgbClr val="008542"/>
    <a:srgbClr val="6B1F73"/>
    <a:srgbClr val="009FDA"/>
    <a:srgbClr val="0B5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88"/>
    <p:restoredTop sz="83029" autoAdjust="0"/>
  </p:normalViewPr>
  <p:slideViewPr>
    <p:cSldViewPr snapToGrid="0" snapToObjects="1">
      <p:cViewPr varScale="1">
        <p:scale>
          <a:sx n="61" d="100"/>
          <a:sy n="61" d="100"/>
        </p:scale>
        <p:origin x="20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– </a:t>
            </a:r>
            <a:r>
              <a:rPr lang="en-US" baseline="0" dirty="0" smtClean="0"/>
              <a:t>a</a:t>
            </a:r>
            <a:r>
              <a:rPr lang="en-US" dirty="0" smtClean="0"/>
              <a:t>ctivity </a:t>
            </a:r>
            <a:r>
              <a:rPr lang="en-US" dirty="0" smtClean="0"/>
              <a:t>recognition is</a:t>
            </a:r>
            <a:r>
              <a:rPr lang="en-US" baseline="0" dirty="0" smtClean="0"/>
              <a:t> usually done using macro actions, but using micro actions is beneficial for more complex activity recognition. </a:t>
            </a:r>
          </a:p>
          <a:p>
            <a:r>
              <a:rPr lang="en-US" baseline="0" dirty="0" smtClean="0"/>
              <a:t>Micro actions – body movements of different actors</a:t>
            </a:r>
          </a:p>
          <a:p>
            <a:r>
              <a:rPr lang="en-US" baseline="0" dirty="0" smtClean="0"/>
              <a:t>2 – Also, </a:t>
            </a:r>
          </a:p>
          <a:p>
            <a:r>
              <a:rPr lang="en-US" baseline="0" dirty="0" smtClean="0"/>
              <a:t>3 – Therefore, in this </a:t>
            </a:r>
            <a:r>
              <a:rPr lang="en-US" baseline="0" dirty="0" smtClean="0"/>
              <a:t>research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15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smtClean="0"/>
              <a:t>1 - According to information theory, the amount of information contained in a histogram is proportional to the entropy of the distribution.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smtClean="0"/>
              <a:t>2 - </a:t>
            </a:r>
            <a:r>
              <a:rPr lang="en-US" dirty="0" smtClean="0"/>
              <a:t>This </a:t>
            </a:r>
            <a:r>
              <a:rPr lang="en-SG" dirty="0" smtClean="0"/>
              <a:t>enables us to give weighted contribution from each domain to the final vector, based on the information content.</a:t>
            </a:r>
            <a:r>
              <a:rPr lang="en-SG" baseline="0" dirty="0" smtClean="0"/>
              <a:t> </a:t>
            </a:r>
            <a:r>
              <a:rPr lang="en-SG" dirty="0" smtClean="0"/>
              <a:t>The parameters of the scaling matrix defines how much each domain contributes to the evaluation line of the joint distribution. 𝐸(𝑀)−𝐸𝑛𝑡𝑟𝑜𝑝𝑦 𝑜𝑓 𝑡ℎ𝑒 𝑀𝑜𝑡𝑖𝑜𝑛 𝑣𝑒𝑐𝑡𝑜𝑟, 𝐸(𝑆)−𝐸𝑛𝑡𝑟𝑜𝑝𝑦 𝑜𝑓 𝑡ℎ𝑒 𝑆𝑡𝑎𝑡𝑖𝑐 𝑣𝑒𝑐𝑡𝑜𝑟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smtClean="0"/>
              <a:t>Therefore, the optimum ratio for combination of motion and static components of a given dataset can be mathematically evaluated.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smtClean="0"/>
              <a:t>3 - With regards to the</a:t>
            </a:r>
            <a:r>
              <a:rPr lang="en-SG" baseline="0" dirty="0" smtClean="0"/>
              <a:t> </a:t>
            </a:r>
            <a:r>
              <a:rPr lang="en-SG" dirty="0" smtClean="0"/>
              <a:t>UCF-11, 13% of motion vector and 87% of static vector</a:t>
            </a:r>
            <a:r>
              <a:rPr lang="en-SG" baseline="0" dirty="0" smtClean="0"/>
              <a:t> </a:t>
            </a:r>
            <a:r>
              <a:rPr lang="en-SG" dirty="0" smtClean="0"/>
              <a:t>constitute this parameter on average. For Hollywood2, it is</a:t>
            </a:r>
            <a:r>
              <a:rPr lang="en-SG" baseline="0" dirty="0" smtClean="0"/>
              <a:t> </a:t>
            </a:r>
            <a:r>
              <a:rPr lang="en-SG" dirty="0" smtClean="0"/>
              <a:t>17% and 83%.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2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0 - </a:t>
            </a:r>
            <a:r>
              <a:rPr lang="en-SG" dirty="0" smtClean="0"/>
              <a:t>n differs for videos of different lengths</a:t>
            </a:r>
          </a:p>
          <a:p>
            <a:endParaRPr lang="en-SG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smtClean="0"/>
              <a:t>2 - We model and classify this time series by feeding the fused vectors to a LSTM network. The network consists of an input</a:t>
            </a:r>
            <a:r>
              <a:rPr lang="en-SG" baseline="0" dirty="0" smtClean="0"/>
              <a:t> </a:t>
            </a:r>
            <a:r>
              <a:rPr lang="en-SG" dirty="0" smtClean="0"/>
              <a:t>layer, a 128 unit LSTM layer with 0.8 dropout, and a fully</a:t>
            </a:r>
            <a:r>
              <a:rPr lang="en-SG" baseline="0" dirty="0" smtClean="0"/>
              <a:t> </a:t>
            </a:r>
            <a:r>
              <a:rPr lang="en-SG" dirty="0" smtClean="0"/>
              <a:t>connected </a:t>
            </a:r>
            <a:r>
              <a:rPr lang="en-SG" dirty="0" err="1" smtClean="0"/>
              <a:t>softmax</a:t>
            </a:r>
            <a:r>
              <a:rPr lang="en-SG" dirty="0" smtClean="0"/>
              <a:t> output layer.</a:t>
            </a:r>
          </a:p>
          <a:p>
            <a:endParaRPr lang="en-S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18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5 - for action classes which do not highly interact with external objects—such as, kiss, run, </a:t>
            </a:r>
            <a:r>
              <a:rPr lang="en-SG" dirty="0" err="1" smtClean="0"/>
              <a:t>sitdown</a:t>
            </a:r>
            <a:r>
              <a:rPr lang="en-SG" dirty="0" smtClean="0"/>
              <a:t>, </a:t>
            </a:r>
            <a:r>
              <a:rPr lang="en-SG" dirty="0" err="1" smtClean="0"/>
              <a:t>situp</a:t>
            </a:r>
            <a:r>
              <a:rPr lang="en-SG" dirty="0" smtClean="0"/>
              <a:t>, </a:t>
            </a:r>
            <a:r>
              <a:rPr lang="en-SG" dirty="0" err="1" smtClean="0"/>
              <a:t>standup</a:t>
            </a:r>
            <a:r>
              <a:rPr lang="en-SG" baseline="0" dirty="0" smtClean="0"/>
              <a:t> </a:t>
            </a:r>
            <a:r>
              <a:rPr lang="en-SG" dirty="0" smtClean="0"/>
              <a:t>—the optimum </a:t>
            </a:r>
            <a:r>
              <a:rPr lang="en-SG" dirty="0" err="1" smtClean="0"/>
              <a:t>motion:static</a:t>
            </a:r>
            <a:r>
              <a:rPr lang="en-SG" dirty="0" smtClean="0"/>
              <a:t> ratio is 40:60. </a:t>
            </a:r>
          </a:p>
          <a:p>
            <a:r>
              <a:rPr lang="en-SG" dirty="0" smtClean="0"/>
              <a:t>6 - For other action classes, which interact with objects, optimum </a:t>
            </a:r>
            <a:r>
              <a:rPr lang="en-SG" dirty="0" err="1" smtClean="0"/>
              <a:t>motion:static</a:t>
            </a:r>
            <a:r>
              <a:rPr lang="en-SG" dirty="0" smtClean="0"/>
              <a:t> ratio is 20:80. This highlights our hypothesis, that being able to control this contribution explicitly, is vital for an action recognition system.</a:t>
            </a:r>
          </a:p>
          <a:p>
            <a:r>
              <a:rPr lang="en-SG" dirty="0" smtClean="0"/>
              <a:t>8 – The overall optimum contribution ratio between static and motion vectors for both datasets, in average, stand at 80:20</a:t>
            </a:r>
          </a:p>
          <a:p>
            <a:r>
              <a:rPr lang="en-SG" dirty="0" smtClean="0"/>
              <a:t>9 - Our mathematical derivation of optimum contribution ratio</a:t>
            </a:r>
            <a:r>
              <a:rPr lang="en-SG" baseline="0" dirty="0" smtClean="0"/>
              <a:t> </a:t>
            </a:r>
            <a:r>
              <a:rPr lang="en-SG" dirty="0" smtClean="0"/>
              <a:t>as 87:13 and 83:17 for UCF-11 and Hollywood2 datasets</a:t>
            </a:r>
            <a:r>
              <a:rPr lang="en-SG" baseline="0" dirty="0" smtClean="0"/>
              <a:t> </a:t>
            </a:r>
            <a:r>
              <a:rPr lang="en-SG" dirty="0" smtClean="0"/>
              <a:t>closely aligns with the experimental values of</a:t>
            </a:r>
            <a:r>
              <a:rPr lang="en-SG" baseline="0" dirty="0" smtClean="0"/>
              <a:t> </a:t>
            </a:r>
            <a:r>
              <a:rPr lang="en-SG" dirty="0" smtClean="0"/>
              <a:t>80:20, further verifying our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8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2 - On UCF-11, we significantly outperform the state-of-the-art by</a:t>
            </a:r>
            <a:r>
              <a:rPr lang="en-SG" baseline="0" dirty="0" smtClean="0"/>
              <a:t> </a:t>
            </a:r>
            <a:r>
              <a:rPr lang="en-SG" dirty="0" smtClean="0"/>
              <a:t>4.4% while on Hollywood2 we outperform the state-of- the-art</a:t>
            </a:r>
            <a:r>
              <a:rPr lang="en-SG" baseline="0" dirty="0" smtClean="0"/>
              <a:t> </a:t>
            </a:r>
            <a:r>
              <a:rPr lang="en-SG" dirty="0" smtClean="0"/>
              <a:t>by 23.5%</a:t>
            </a:r>
          </a:p>
          <a:p>
            <a:r>
              <a:rPr lang="en-SG" dirty="0" smtClean="0"/>
              <a:t>6 - In UCF-11, our method excels in all the 11</a:t>
            </a:r>
            <a:r>
              <a:rPr lang="en-SG" baseline="0" dirty="0" smtClean="0"/>
              <a:t> </a:t>
            </a:r>
            <a:r>
              <a:rPr lang="en-SG" dirty="0" smtClean="0"/>
              <a:t>classes, </a:t>
            </a:r>
          </a:p>
          <a:p>
            <a:r>
              <a:rPr lang="en-SG" dirty="0" smtClean="0"/>
              <a:t>8 - while in Hollywood2 we excel in 10 out of 12 classes.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3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1 - For comparison,</a:t>
            </a:r>
            <a:r>
              <a:rPr lang="en-SG" baseline="0" dirty="0" smtClean="0"/>
              <a:t> </a:t>
            </a:r>
            <a:r>
              <a:rPr lang="en-SG" dirty="0" smtClean="0"/>
              <a:t>we also directly feed the fused vectors to a random forest</a:t>
            </a:r>
            <a:r>
              <a:rPr lang="en-SG" baseline="0" dirty="0" smtClean="0"/>
              <a:t> </a:t>
            </a:r>
            <a:r>
              <a:rPr lang="en-SG" dirty="0" smtClean="0"/>
              <a:t>classier, which does not capture sequential dynamic patterns.</a:t>
            </a:r>
            <a:r>
              <a:rPr lang="en-SG" baseline="0" dirty="0" smtClean="0"/>
              <a:t> T</a:t>
            </a:r>
            <a:r>
              <a:rPr lang="en-SG" dirty="0" smtClean="0"/>
              <a:t>he LSTM</a:t>
            </a:r>
            <a:r>
              <a:rPr lang="en-SG" baseline="0" dirty="0" smtClean="0"/>
              <a:t> </a:t>
            </a:r>
            <a:r>
              <a:rPr lang="en-SG" dirty="0" smtClean="0"/>
              <a:t>network signicantly outperforms the random forest classier</a:t>
            </a:r>
            <a:r>
              <a:rPr lang="en-SG" baseline="0" dirty="0" smtClean="0"/>
              <a:t> </a:t>
            </a:r>
            <a:r>
              <a:rPr lang="en-SG" dirty="0" smtClean="0"/>
              <a:t>for both datasets. </a:t>
            </a:r>
          </a:p>
          <a:p>
            <a:r>
              <a:rPr lang="en-SG" dirty="0" smtClean="0"/>
              <a:t>Thus, we verify the significant</a:t>
            </a:r>
            <a:r>
              <a:rPr lang="en-SG" baseline="0" dirty="0" smtClean="0"/>
              <a:t> </a:t>
            </a:r>
            <a:r>
              <a:rPr lang="en-SG" dirty="0" smtClean="0"/>
              <a:t>impact of temporal patterns of sub activities on complex action classification.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48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90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5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en-US" dirty="0" smtClean="0"/>
              <a:t>This diagram</a:t>
            </a:r>
            <a:r>
              <a:rPr lang="en-US" baseline="0" dirty="0" smtClean="0"/>
              <a:t> represents an overview of the end-to-end system.</a:t>
            </a:r>
            <a:endParaRPr lang="en-US" dirty="0" smtClean="0"/>
          </a:p>
          <a:p>
            <a:pPr algn="just">
              <a:buFont typeface="Wingdings" panose="05000000000000000000" pitchFamily="2" charset="2"/>
              <a:buNone/>
            </a:pPr>
            <a:r>
              <a:rPr lang="en-US" dirty="0" smtClean="0"/>
              <a:t>1 - First, we extract motion features at micro levels, preserving the actor identity, to later obtain a high-level motion descriptor using a probabilistic model.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dirty="0" smtClean="0"/>
              <a:t>3 – We train a deep CNN on ImageNet for</a:t>
            </a:r>
            <a:r>
              <a:rPr lang="en-US" baseline="0" dirty="0" smtClean="0"/>
              <a:t> extracting static features</a:t>
            </a:r>
            <a:endParaRPr lang="en-US" dirty="0" smtClean="0"/>
          </a:p>
          <a:p>
            <a:pPr algn="just">
              <a:buFont typeface="Wingdings" panose="05000000000000000000" pitchFamily="2" charset="2"/>
              <a:buNone/>
            </a:pPr>
            <a:r>
              <a:rPr lang="en-US" dirty="0" smtClean="0"/>
              <a:t>5 - We propose two novel schemas for combining static and motion features: </a:t>
            </a:r>
            <a:r>
              <a:rPr lang="en-US" dirty="0" err="1" smtClean="0"/>
              <a:t>Cholesky</a:t>
            </a:r>
            <a:r>
              <a:rPr lang="en-US" dirty="0" smtClean="0"/>
              <a:t>-transformation based and </a:t>
            </a:r>
            <a:r>
              <a:rPr lang="en-US" dirty="0" smtClean="0"/>
              <a:t>entropy-based.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dirty="0" smtClean="0"/>
              <a:t>7 </a:t>
            </a:r>
            <a:r>
              <a:rPr lang="en-US" dirty="0" smtClean="0"/>
              <a:t>– T</a:t>
            </a:r>
            <a:r>
              <a:rPr lang="en-SG" dirty="0" smtClean="0"/>
              <a:t>hen we</a:t>
            </a:r>
            <a:r>
              <a:rPr lang="en-SG" baseline="0" dirty="0" smtClean="0"/>
              <a:t> feed these features to a trained</a:t>
            </a:r>
            <a:r>
              <a:rPr lang="en-SG" dirty="0" smtClean="0"/>
              <a:t> LSTM network</a:t>
            </a:r>
            <a:r>
              <a:rPr lang="en-SG" baseline="0" dirty="0" smtClean="0"/>
              <a:t> </a:t>
            </a:r>
            <a:r>
              <a:rPr lang="en-SG" dirty="0" smtClean="0"/>
              <a:t>and exploit the dynamics of time evolution of the combined</a:t>
            </a:r>
            <a:r>
              <a:rPr lang="en-SG" baseline="0" dirty="0" smtClean="0"/>
              <a:t> </a:t>
            </a:r>
            <a:r>
              <a:rPr lang="en-SG" dirty="0" smtClean="0"/>
              <a:t>vector. Finally, we classify the dynamics of this time series</a:t>
            </a:r>
            <a:r>
              <a:rPr lang="en-SG" baseline="0" dirty="0" smtClean="0"/>
              <a:t> </a:t>
            </a:r>
            <a:r>
              <a:rPr lang="en-SG" dirty="0" smtClean="0"/>
              <a:t>and predict actions.</a:t>
            </a:r>
            <a:endParaRPr lang="en-US" dirty="0" smtClean="0"/>
          </a:p>
          <a:p>
            <a:r>
              <a:rPr lang="en-US" dirty="0" smtClean="0"/>
              <a:t>Now Lets look at each of these sections in depth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63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step of extracting motion features is to identify the actors in the video, who are responsible for the action. For that,…..</a:t>
            </a:r>
          </a:p>
          <a:p>
            <a:r>
              <a:rPr lang="en-US" dirty="0" smtClean="0"/>
              <a:t>1 – Now one assumption we make here [</a:t>
            </a:r>
            <a:r>
              <a:rPr lang="en-US" dirty="0" err="1" smtClean="0"/>
              <a:t>Redmon</a:t>
            </a:r>
            <a:r>
              <a:rPr lang="en-US" dirty="0" smtClean="0"/>
              <a:t> detector]</a:t>
            </a:r>
            <a:r>
              <a:rPr lang="en-US" baseline="0" dirty="0" smtClean="0"/>
              <a:t> is that</a:t>
            </a:r>
            <a:r>
              <a:rPr lang="en-US" dirty="0" smtClean="0"/>
              <a:t> moving objects and actors do not change inside a duration of 30 frames. The</a:t>
            </a:r>
            <a:r>
              <a:rPr lang="en-US" baseline="0" dirty="0" smtClean="0"/>
              <a:t> obvious d</a:t>
            </a:r>
            <a:r>
              <a:rPr lang="en-US" dirty="0" smtClean="0"/>
              <a:t>rawback – detect still objects, which do not contribute to the motion activities in the video segment.</a:t>
            </a:r>
          </a:p>
          <a:p>
            <a:r>
              <a:rPr lang="en-US" dirty="0" smtClean="0"/>
              <a:t>3 - Top row – detection of</a:t>
            </a:r>
            <a:r>
              <a:rPr lang="en-US" baseline="0" dirty="0" smtClean="0"/>
              <a:t> multiple actors</a:t>
            </a:r>
          </a:p>
          <a:p>
            <a:r>
              <a:rPr lang="en-US" baseline="0" dirty="0" smtClean="0"/>
              <a:t>5 - Bottom row – static objects are also detected as candidate areas. </a:t>
            </a:r>
            <a:r>
              <a:rPr lang="en-US" dirty="0" smtClean="0"/>
              <a:t>Solution – Discard the candidate areas which do not contain significant motion information, now how this is</a:t>
            </a:r>
            <a:r>
              <a:rPr lang="en-US" baseline="0" dirty="0" smtClean="0"/>
              <a:t> done, I</a:t>
            </a:r>
            <a:r>
              <a:rPr lang="en-US" dirty="0" smtClean="0"/>
              <a:t> will explain </a:t>
            </a:r>
            <a:r>
              <a:rPr lang="en-US" baseline="0" dirty="0" smtClean="0"/>
              <a:t>in the next slide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10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 we have identified who are the </a:t>
            </a:r>
            <a:r>
              <a:rPr lang="en-SG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potential</a:t>
            </a:r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actors, now we need to track them. We do this using the method described in </a:t>
            </a:r>
            <a:r>
              <a:rPr lang="en-SG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Possenger</a:t>
            </a:r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up to the 30 frames</a:t>
            </a:r>
          </a:p>
          <a:p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 </a:t>
            </a:r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trajectories for the each actor were created in separate iterations, in order to simplify the visualization.</a:t>
            </a:r>
          </a:p>
          <a:p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Now, as a solution to the initializing static objects problem identified in the earlier slide, we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46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0 -</a:t>
            </a:r>
            <a:r>
              <a:rPr lang="en-US" baseline="0" dirty="0" smtClean="0"/>
              <a:t> </a:t>
            </a:r>
            <a:r>
              <a:rPr lang="en-US" dirty="0" smtClean="0"/>
              <a:t>Now, to obtain a high-level motion descriptor using a probabilistic model, we need to</a:t>
            </a:r>
            <a:r>
              <a:rPr lang="en-US" baseline="0" dirty="0" smtClean="0"/>
              <a:t> represent the features </a:t>
            </a:r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the </a:t>
            </a:r>
            <a:r>
              <a:rPr lang="en-SG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BoVW</a:t>
            </a:r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representation. </a:t>
            </a:r>
            <a:r>
              <a:rPr lang="en-US" dirty="0" err="1" smtClean="0"/>
              <a:t>BoW</a:t>
            </a:r>
            <a:r>
              <a:rPr lang="en-US" baseline="0" dirty="0" smtClean="0"/>
              <a:t> on the generated features </a:t>
            </a:r>
            <a:r>
              <a:rPr lang="en-S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capture the distributional properties of micro actions.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1 -</a:t>
            </a:r>
            <a:r>
              <a:rPr lang="en-US" baseline="0" dirty="0" smtClean="0"/>
              <a:t> </a:t>
            </a:r>
            <a:r>
              <a:rPr lang="en-US" dirty="0" smtClean="0"/>
              <a:t>To reduce the time taken for k-means clustering to identify cluster heads necessary for creating </a:t>
            </a:r>
            <a:r>
              <a:rPr lang="en-US" dirty="0" err="1" smtClean="0"/>
              <a:t>BoWs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4 -</a:t>
            </a:r>
            <a:r>
              <a:rPr lang="en-US" baseline="0" dirty="0" smtClean="0"/>
              <a:t> </a:t>
            </a:r>
            <a:r>
              <a:rPr lang="en-SG" baseline="0" dirty="0" smtClean="0"/>
              <a:t>We re-implemented the k-means algorithm using three different distance functions: Euclidean, Chi-squared distance, and the fractional metric, and evaluated it on the dataset provided in </a:t>
            </a:r>
            <a:r>
              <a:rPr lang="en-SG" baseline="0" dirty="0" err="1" smtClean="0"/>
              <a:t>Franti</a:t>
            </a:r>
            <a:r>
              <a:rPr lang="en-SG" baseline="0" dirty="0" smtClean="0"/>
              <a:t> et 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baseline="0" dirty="0" smtClean="0"/>
              <a:t>5,6 - The results show that the fractional metric, with f = 0:05, performs better.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7 - </a:t>
            </a:r>
            <a:r>
              <a:rPr lang="en-SG" dirty="0" smtClean="0"/>
              <a:t>We choose the number of</a:t>
            </a:r>
            <a:r>
              <a:rPr lang="en-SG" baseline="0" dirty="0" smtClean="0"/>
              <a:t> </a:t>
            </a:r>
            <a:r>
              <a:rPr lang="en-SG" dirty="0" smtClean="0"/>
              <a:t>cluster heads as 1000, because the dimensions of final motion</a:t>
            </a:r>
            <a:r>
              <a:rPr lang="en-SG" baseline="0" dirty="0" smtClean="0"/>
              <a:t> </a:t>
            </a:r>
            <a:r>
              <a:rPr lang="en-SG" dirty="0" smtClean="0"/>
              <a:t>descriptors are needed to be the same as the static descriptors,</a:t>
            </a:r>
            <a:r>
              <a:rPr lang="en-SG" baseline="0" dirty="0" smtClean="0"/>
              <a:t> </a:t>
            </a:r>
            <a:r>
              <a:rPr lang="en-SG" dirty="0" smtClean="0"/>
              <a:t>which is explained in later slides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26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0 </a:t>
            </a:r>
            <a:r>
              <a:rPr lang="en-US" dirty="0" smtClean="0"/>
              <a:t>–</a:t>
            </a:r>
            <a:r>
              <a:rPr lang="en-US" baseline="0" dirty="0" smtClean="0"/>
              <a:t> </a:t>
            </a:r>
            <a:r>
              <a:rPr lang="en-SG" baseline="0" dirty="0" smtClean="0"/>
              <a:t>We have merged these </a:t>
            </a:r>
            <a:r>
              <a:rPr lang="en-SG" baseline="0" dirty="0" smtClean="0"/>
              <a:t>vectors </a:t>
            </a:r>
            <a:r>
              <a:rPr lang="en-SG" baseline="0" dirty="0" smtClean="0"/>
              <a:t>in </a:t>
            </a:r>
            <a:r>
              <a:rPr lang="en-SG" baseline="0" dirty="0" smtClean="0"/>
              <a:t>a mathematically meaningful way to obtain a descriptor for the high level action, consisting of these micro actions.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Posterior probability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26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0" dirty="0" smtClean="0"/>
              <a:t> - </a:t>
            </a:r>
            <a:r>
              <a:rPr lang="en-SG" baseline="0" dirty="0" smtClean="0"/>
              <a:t>The CNN consists of five convolution layers, two fully connected layers, and one </a:t>
            </a:r>
            <a:r>
              <a:rPr lang="en-SG" baseline="0" dirty="0" err="1" smtClean="0"/>
              <a:t>softmax</a:t>
            </a:r>
            <a:r>
              <a:rPr lang="en-SG" baseline="0" dirty="0" smtClean="0"/>
              <a:t> layer. The details of each convolutional layer are provided on top of each layer according to the following format: (number of convolution layers x filter width x filter height, convolution stride, spatial padding, is Local</a:t>
            </a:r>
          </a:p>
          <a:p>
            <a:r>
              <a:rPr lang="en-SG" baseline="0" dirty="0" smtClean="0"/>
              <a:t>Response Normalization added, max-pooling factor). Value above fully connected layers indicates the dimensionality of the layer. We use rectified linear unit (ReLu) as the activation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18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– We propose</a:t>
            </a:r>
            <a:r>
              <a:rPr lang="en-US" baseline="0" dirty="0" smtClean="0"/>
              <a:t> two novel methods to fuse the static and the motion vectors</a:t>
            </a:r>
          </a:p>
          <a:p>
            <a:r>
              <a:rPr lang="en-US" baseline="0" dirty="0" smtClean="0"/>
              <a:t>2 – Many of the known dimensionality reduction technique does not offer the control we desire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7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5.emf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84" y="6038603"/>
            <a:ext cx="1629925" cy="829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57555"/>
            <a:ext cx="1456944" cy="2414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57555"/>
            <a:ext cx="1944624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857555"/>
            <a:ext cx="2365248" cy="241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57555"/>
            <a:ext cx="1956816" cy="2414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57555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3792750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792801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25625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37469"/>
            <a:ext cx="3886200" cy="2780906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815897"/>
            <a:ext cx="38862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837467"/>
            <a:ext cx="3886200" cy="27806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807093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18333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47705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3807093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019523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5" y="1825625"/>
            <a:ext cx="4725775" cy="3792538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88816"/>
            <a:ext cx="38862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825625"/>
            <a:ext cx="38862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837467"/>
            <a:ext cx="7886700" cy="21398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5"/>
            <a:ext cx="78867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977353"/>
            <a:ext cx="7886700" cy="662890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4006391"/>
            <a:ext cx="3886200" cy="16117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4"/>
            <a:ext cx="78867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4006391"/>
            <a:ext cx="38862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84" y="6038603"/>
            <a:ext cx="1629925" cy="829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4735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1044735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1044735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1044735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5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1044735"/>
            <a:ext cx="1828800" cy="1828800"/>
          </a:xfrm>
          <a:blipFill>
            <a:blip r:embed="rId10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4"/>
            <a:ext cx="4970872" cy="288777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13401"/>
            <a:ext cx="4970872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2" y="1825624"/>
            <a:ext cx="2802707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_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12" y="6157002"/>
            <a:ext cx="1082647" cy="609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57555"/>
            <a:ext cx="1456944" cy="2414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57555"/>
            <a:ext cx="1944624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857555"/>
            <a:ext cx="2365248" cy="241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57555"/>
            <a:ext cx="1956816" cy="2414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57555"/>
            <a:ext cx="1499616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4735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1044735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1044735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1044735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5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1044735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12" y="6157002"/>
            <a:ext cx="1082647" cy="60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84" y="6038603"/>
            <a:ext cx="1629925" cy="829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84" y="6038603"/>
            <a:ext cx="1629925" cy="829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06" y="494096"/>
            <a:ext cx="1267968" cy="12862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88" y="1149416"/>
            <a:ext cx="1877568" cy="1895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" y="-3048"/>
            <a:ext cx="3263645" cy="33286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61" y="2921668"/>
            <a:ext cx="2298192" cy="26944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84" y="6038603"/>
            <a:ext cx="1629925" cy="829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886700" cy="39433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84" y="6038603"/>
            <a:ext cx="1629925" cy="8290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78867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88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0" y="6205392"/>
            <a:ext cx="48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8650" y="2235909"/>
            <a:ext cx="7886700" cy="1175656"/>
          </a:xfrm>
        </p:spPr>
        <p:txBody>
          <a:bodyPr/>
          <a:lstStyle/>
          <a:p>
            <a:pPr algn="ctr"/>
            <a:r>
              <a:rPr lang="en-US" dirty="0" smtClean="0"/>
              <a:t>Micro Actions and Deep Static Features for Activity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1257" y="6244773"/>
            <a:ext cx="6949440" cy="365125"/>
          </a:xfrm>
        </p:spPr>
        <p:txBody>
          <a:bodyPr/>
          <a:lstStyle/>
          <a:p>
            <a:pPr algn="just"/>
            <a:r>
              <a:rPr lang="en-US" sz="1600" dirty="0" smtClean="0"/>
              <a:t>Presented by Vinoj Jayasundara at the </a:t>
            </a:r>
            <a:r>
              <a:rPr lang="en-US" sz="1600" dirty="0"/>
              <a:t>International Conference on Digital Image Computing: Techniques and Applications (DICTA) </a:t>
            </a:r>
            <a:r>
              <a:rPr lang="en-US" sz="1600" dirty="0" smtClean="0"/>
              <a:t> on 29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November 2017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31073" y="4349783"/>
            <a:ext cx="8504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66A1"/>
              </a:buClr>
            </a:pPr>
            <a:r>
              <a:rPr lang="en-US" b="1" dirty="0" err="1"/>
              <a:t>Sameera</a:t>
            </a:r>
            <a:r>
              <a:rPr lang="en-US" b="1" dirty="0"/>
              <a:t> </a:t>
            </a:r>
            <a:r>
              <a:rPr lang="en-US" b="1" dirty="0" err="1"/>
              <a:t>Ramasinghe</a:t>
            </a:r>
            <a:r>
              <a:rPr lang="en-US" b="1" dirty="0"/>
              <a:t>, </a:t>
            </a:r>
            <a:r>
              <a:rPr lang="en-US" b="1" dirty="0" err="1"/>
              <a:t>Jathushan</a:t>
            </a:r>
            <a:r>
              <a:rPr lang="en-US" b="1" dirty="0"/>
              <a:t> </a:t>
            </a:r>
            <a:r>
              <a:rPr lang="en-US" b="1" dirty="0" err="1"/>
              <a:t>Rajasegaran</a:t>
            </a:r>
            <a:r>
              <a:rPr lang="en-US" b="1" dirty="0"/>
              <a:t>, Vinoj Jayasundara, </a:t>
            </a:r>
            <a:r>
              <a:rPr lang="en-US" b="1" dirty="0" err="1"/>
              <a:t>Kanchana</a:t>
            </a:r>
            <a:r>
              <a:rPr lang="en-US" b="1" dirty="0"/>
              <a:t> </a:t>
            </a:r>
            <a:r>
              <a:rPr lang="en-US" b="1" dirty="0" err="1" smtClean="0"/>
              <a:t>Ranasinghe</a:t>
            </a:r>
            <a:r>
              <a:rPr lang="en-US" b="1" dirty="0" smtClean="0"/>
              <a:t>, </a:t>
            </a:r>
            <a:r>
              <a:rPr lang="en-US" b="1" dirty="0" err="1" smtClean="0"/>
              <a:t>Ranga</a:t>
            </a:r>
            <a:r>
              <a:rPr lang="en-US" b="1" dirty="0" smtClean="0"/>
              <a:t> </a:t>
            </a:r>
            <a:r>
              <a:rPr lang="en-US" b="1" dirty="0"/>
              <a:t>Rodrigo and </a:t>
            </a:r>
            <a:r>
              <a:rPr lang="en-US" b="1" dirty="0" err="1"/>
              <a:t>Ajith</a:t>
            </a:r>
            <a:r>
              <a:rPr lang="en-US" b="1" dirty="0"/>
              <a:t> Pasqual</a:t>
            </a:r>
          </a:p>
          <a:p>
            <a:pPr algn="ctr">
              <a:buClr>
                <a:srgbClr val="0066A1"/>
              </a:buClr>
            </a:pPr>
            <a:r>
              <a:rPr lang="en-US" b="1" dirty="0" smtClean="0"/>
              <a:t>University </a:t>
            </a:r>
            <a:r>
              <a:rPr lang="en-US" b="1" dirty="0"/>
              <a:t>of </a:t>
            </a:r>
            <a:r>
              <a:rPr lang="en-US" b="1" dirty="0" err="1" smtClean="0"/>
              <a:t>Moratuwa</a:t>
            </a:r>
            <a:r>
              <a:rPr lang="en-US" b="1" dirty="0" smtClean="0"/>
              <a:t>, Sri </a:t>
            </a:r>
            <a:r>
              <a:rPr lang="en-US" b="1" dirty="0"/>
              <a:t>Lanka</a:t>
            </a:r>
          </a:p>
        </p:txBody>
      </p:sp>
      <p:pic>
        <p:nvPicPr>
          <p:cNvPr id="1026" name="Picture 2" descr="Image result for uom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3" y="480373"/>
            <a:ext cx="1279087" cy="135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entc logo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80"/>
          <a:stretch/>
        </p:blipFill>
        <p:spPr bwMode="auto">
          <a:xfrm>
            <a:off x="6055583" y="698634"/>
            <a:ext cx="2879869" cy="9225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8650" y="496389"/>
            <a:ext cx="7886700" cy="613954"/>
          </a:xfrm>
        </p:spPr>
        <p:txBody>
          <a:bodyPr/>
          <a:lstStyle/>
          <a:p>
            <a:pPr algn="ctr"/>
            <a:r>
              <a:rPr lang="en-US" dirty="0" smtClean="0"/>
              <a:t>Fusing of Static and Motion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1257" y="6244773"/>
            <a:ext cx="6949440" cy="365125"/>
          </a:xfrm>
        </p:spPr>
        <p:txBody>
          <a:bodyPr/>
          <a:lstStyle/>
          <a:p>
            <a:pPr algn="just"/>
            <a:r>
              <a:rPr lang="en-US" sz="1600" dirty="0" smtClean="0"/>
              <a:t>Presented by Vinoj Jayasundara at the </a:t>
            </a:r>
            <a:r>
              <a:rPr lang="en-US" sz="1600" dirty="0"/>
              <a:t>International Conference on Digital Image Computing: Techniques and Applications (DICTA) </a:t>
            </a:r>
            <a:r>
              <a:rPr lang="en-US" sz="1600" dirty="0" smtClean="0"/>
              <a:t> on 29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November 2017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61257" y="1206595"/>
            <a:ext cx="866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SG" dirty="0" smtClean="0"/>
              <a:t>Both </a:t>
            </a:r>
            <a:r>
              <a:rPr lang="en-SG" dirty="0"/>
              <a:t>static and </a:t>
            </a:r>
            <a:r>
              <a:rPr lang="en-SG" dirty="0" smtClean="0"/>
              <a:t>motion information </a:t>
            </a:r>
            <a:r>
              <a:rPr lang="en-SG" dirty="0"/>
              <a:t>are vital for action </a:t>
            </a:r>
            <a:r>
              <a:rPr lang="en-SG" dirty="0" smtClean="0"/>
              <a:t>recognition.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1074" y="3263901"/>
                <a:ext cx="8297291" cy="1487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𝑅𝑒𝑠𝑢𝑙𝑡𝑎𝑛𝑡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𝑉𝑒𝑐𝑡𝑜𝑟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𝑣𝑒𝑐𝑡𝑜𝑟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𝑠𝑡𝑎𝑡𝑖𝑐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𝑣𝑒𝑐𝑡𝑜𝑟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𝐶𝑜𝑟𝑟𝑒𝑙𝑎𝑡𝑖𝑜𝑛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𝑏𝑒𝑡𝑤𝑒𝑒𝑛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𝐶𝑜𝑟𝑟𝑒𝑙𝑎𝑡𝑖𝑜𝑛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𝑏𝑒𝑡𝑤𝑒𝑒𝑛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" y="3263901"/>
                <a:ext cx="8297291" cy="1487202"/>
              </a:xfrm>
              <a:prstGeom prst="rect">
                <a:avLst/>
              </a:prstGeom>
              <a:blipFill>
                <a:blip r:embed="rId3"/>
                <a:stretch>
                  <a:fillRect b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1"/>
          <p:cNvSpPr txBox="1">
            <a:spLocks/>
          </p:cNvSpPr>
          <p:nvPr/>
        </p:nvSpPr>
        <p:spPr>
          <a:xfrm>
            <a:off x="431073" y="2665897"/>
            <a:ext cx="5332417" cy="371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en-US" sz="2400" dirty="0"/>
              <a:t>A</a:t>
            </a:r>
            <a:r>
              <a:rPr lang="en-US" sz="2400" dirty="0" smtClean="0"/>
              <a:t>. </a:t>
            </a:r>
            <a:r>
              <a:rPr lang="en-US" sz="2400" dirty="0" err="1" smtClean="0"/>
              <a:t>Cholesky</a:t>
            </a:r>
            <a:r>
              <a:rPr lang="en-US" sz="2400" dirty="0" smtClean="0"/>
              <a:t> transformation based fusion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40987" y="5021151"/>
            <a:ext cx="866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SG" dirty="0"/>
              <a:t>By choosing the value of ρ</a:t>
            </a:r>
            <a:r>
              <a:rPr lang="en-SG" baseline="-25000" dirty="0"/>
              <a:t>1</a:t>
            </a:r>
            <a:r>
              <a:rPr lang="en-SG" dirty="0"/>
              <a:t>, we can choose the degree to which the static features and the motion features </a:t>
            </a:r>
            <a:r>
              <a:rPr lang="en-SG" dirty="0" smtClean="0"/>
              <a:t>correlate, </a:t>
            </a:r>
            <a:r>
              <a:rPr lang="en-SG" dirty="0"/>
              <a:t>in deriving the resultant vector.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257" y="1707032"/>
            <a:ext cx="866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SG" dirty="0" smtClean="0"/>
              <a:t>But, the </a:t>
            </a:r>
            <a:r>
              <a:rPr lang="en-SG" dirty="0"/>
              <a:t>final </a:t>
            </a:r>
            <a:r>
              <a:rPr lang="en-SG" dirty="0" smtClean="0"/>
              <a:t>accuracy depends </a:t>
            </a:r>
            <a:r>
              <a:rPr lang="en-SG" dirty="0"/>
              <a:t>on the ratio of contribution of each domain, </a:t>
            </a:r>
            <a:r>
              <a:rPr lang="en-SG" dirty="0" smtClean="0"/>
              <a:t>and the </a:t>
            </a:r>
            <a:r>
              <a:rPr lang="en-SG" dirty="0"/>
              <a:t>optimum contribution may depend on the richness of </a:t>
            </a:r>
            <a:r>
              <a:rPr lang="en-SG" dirty="0" smtClean="0"/>
              <a:t>the motion </a:t>
            </a:r>
            <a:r>
              <a:rPr lang="en-SG" dirty="0"/>
              <a:t>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0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3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1257" y="6244773"/>
            <a:ext cx="6949440" cy="365125"/>
          </a:xfrm>
        </p:spPr>
        <p:txBody>
          <a:bodyPr/>
          <a:lstStyle/>
          <a:p>
            <a:pPr algn="just"/>
            <a:r>
              <a:rPr lang="en-US" sz="1600" dirty="0" smtClean="0"/>
              <a:t>Presented by Vinoj Jayasundara at the </a:t>
            </a:r>
            <a:r>
              <a:rPr lang="en-US" sz="1600" dirty="0"/>
              <a:t>International Conference on Digital Image Computing: Techniques and Applications (DICTA) </a:t>
            </a:r>
            <a:r>
              <a:rPr lang="en-US" sz="1600" dirty="0" smtClean="0"/>
              <a:t> on 29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November 2017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3353" y="2707621"/>
                <a:ext cx="8297291" cy="763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SG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53" y="2707621"/>
                <a:ext cx="8297291" cy="763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1"/>
          <p:cNvSpPr txBox="1">
            <a:spLocks/>
          </p:cNvSpPr>
          <p:nvPr/>
        </p:nvSpPr>
        <p:spPr>
          <a:xfrm>
            <a:off x="431073" y="523859"/>
            <a:ext cx="5332417" cy="371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 dirty="0"/>
              <a:t>B</a:t>
            </a:r>
            <a:r>
              <a:rPr lang="en-US" sz="2400" dirty="0" smtClean="0"/>
              <a:t>. Entropy based fusion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36479" y="870573"/>
            <a:ext cx="8436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We model each vector as a histogram, and fit a Gaussian distribution for each, and then compute the joint Gaussian distribution.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53564" y="1533240"/>
                <a:ext cx="8436867" cy="758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66A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−[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64" y="1533240"/>
                <a:ext cx="8436867" cy="7589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61257" y="2320202"/>
            <a:ext cx="8436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SG" dirty="0"/>
              <a:t>Then we calculate the entropies of the both distributions.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1257" y="3500670"/>
            <a:ext cx="8529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The axis of the joint probability can be scaled using the scaling matrix,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31044" y="3875734"/>
                <a:ext cx="8297291" cy="1285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𝑐𝑎𝑙𝑖𝑛𝑔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𝑚𝑎𝑡𝑟𝑖𝑥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44" y="3875734"/>
                <a:ext cx="8297291" cy="12856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36479" y="5317661"/>
            <a:ext cx="8529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UCF-11 </a:t>
            </a:r>
            <a:r>
              <a:rPr lang="en-US" dirty="0" smtClean="0">
                <a:sym typeface="Wingdings" panose="05000000000000000000" pitchFamily="2" charset="2"/>
              </a:rPr>
              <a:t>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13%</a:t>
            </a:r>
            <a:r>
              <a:rPr lang="en-US" dirty="0" smtClean="0"/>
              <a:t> Motion + </a:t>
            </a:r>
            <a:r>
              <a:rPr lang="en-US" dirty="0" smtClean="0">
                <a:solidFill>
                  <a:srgbClr val="FF0000"/>
                </a:solidFill>
              </a:rPr>
              <a:t>87%</a:t>
            </a:r>
            <a:r>
              <a:rPr lang="en-US" dirty="0" smtClean="0"/>
              <a:t> Static, Hollywood2 </a:t>
            </a:r>
            <a:r>
              <a:rPr lang="en-US" dirty="0" smtClean="0">
                <a:sym typeface="Wingdings" panose="05000000000000000000" pitchFamily="2" charset="2"/>
              </a:rPr>
              <a:t>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17%</a:t>
            </a:r>
            <a:r>
              <a:rPr lang="en-US" dirty="0" smtClean="0">
                <a:sym typeface="Wingdings" panose="05000000000000000000" pitchFamily="2" charset="2"/>
              </a:rPr>
              <a:t> Motion +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83%</a:t>
            </a:r>
            <a:r>
              <a:rPr lang="en-US" dirty="0" smtClean="0">
                <a:sym typeface="Wingdings" panose="05000000000000000000" pitchFamily="2" charset="2"/>
              </a:rPr>
              <a:t> Static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663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8650" y="496389"/>
            <a:ext cx="7886700" cy="613954"/>
          </a:xfrm>
        </p:spPr>
        <p:txBody>
          <a:bodyPr/>
          <a:lstStyle/>
          <a:p>
            <a:pPr algn="ctr"/>
            <a:r>
              <a:rPr lang="en-US" dirty="0" smtClean="0"/>
              <a:t>Capturing Temporal Evolution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1257" y="6244773"/>
            <a:ext cx="6949440" cy="365125"/>
          </a:xfrm>
        </p:spPr>
        <p:txBody>
          <a:bodyPr/>
          <a:lstStyle/>
          <a:p>
            <a:pPr algn="just"/>
            <a:r>
              <a:rPr lang="en-US" sz="1600" dirty="0" smtClean="0"/>
              <a:t>Presented by Vinoj Jayasundara at the </a:t>
            </a:r>
            <a:r>
              <a:rPr lang="en-US" sz="1600" dirty="0"/>
              <a:t>International Conference on Digital Image Computing: Techniques and Applications (DICTA) </a:t>
            </a:r>
            <a:r>
              <a:rPr lang="en-US" sz="1600" dirty="0" smtClean="0"/>
              <a:t> on 29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November 2017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23354" y="1911177"/>
            <a:ext cx="8297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SG" dirty="0" smtClean="0"/>
              <a:t>Each </a:t>
            </a:r>
            <a:r>
              <a:rPr lang="en-SG" dirty="0"/>
              <a:t>segment is represented with a </a:t>
            </a:r>
            <a:r>
              <a:rPr lang="en-SG" dirty="0" smtClean="0"/>
              <a:t>fused vector </a:t>
            </a:r>
            <a:r>
              <a:rPr lang="en-SG" dirty="0"/>
              <a:t>c</a:t>
            </a:r>
            <a:r>
              <a:rPr lang="en-SG" baseline="-25000" dirty="0"/>
              <a:t>t</a:t>
            </a:r>
            <a:r>
              <a:rPr lang="en-SG" dirty="0"/>
              <a:t>. Therefore, each video can be represented as a </a:t>
            </a:r>
            <a:r>
              <a:rPr lang="en-SG" dirty="0" smtClean="0"/>
              <a:t>vector time </a:t>
            </a:r>
            <a:r>
              <a:rPr lang="en-SG" dirty="0"/>
              <a:t>series. </a:t>
            </a:r>
            <a:endParaRPr lang="en-SG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999108" y="2563275"/>
            <a:ext cx="7166257" cy="3178554"/>
            <a:chOff x="999108" y="2563275"/>
            <a:chExt cx="7166257" cy="31785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9108" y="2563275"/>
              <a:ext cx="7166257" cy="291375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87206" y="5403275"/>
              <a:ext cx="61695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SG" sz="1600" b="1" dirty="0" smtClean="0"/>
                <a:t>Figure </a:t>
              </a:r>
              <a:r>
                <a:rPr lang="en-SG" sz="1600" b="1" dirty="0"/>
                <a:t>– </a:t>
              </a:r>
              <a:r>
                <a:rPr lang="en-SG" sz="1600" b="1" dirty="0" smtClean="0"/>
                <a:t>Feeding fused vectors to the LSTM network</a:t>
              </a:r>
              <a:endParaRPr lang="en-US" sz="16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363802" y="1277044"/>
            <a:ext cx="8436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SG" dirty="0"/>
              <a:t>We represent each video as n fixed-length segments with overlapping frames. </a:t>
            </a:r>
          </a:p>
        </p:txBody>
      </p:sp>
    </p:spTree>
    <p:extLst>
      <p:ext uri="{BB962C8B-B14F-4D97-AF65-F5344CB8AC3E}">
        <p14:creationId xmlns:p14="http://schemas.microsoft.com/office/powerpoint/2010/main" val="406123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8650" y="496389"/>
            <a:ext cx="7886700" cy="613954"/>
          </a:xfrm>
        </p:spPr>
        <p:txBody>
          <a:bodyPr/>
          <a:lstStyle/>
          <a:p>
            <a:pPr algn="ctr"/>
            <a:r>
              <a:rPr lang="en-US" dirty="0" smtClean="0"/>
              <a:t>Experiments and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1257" y="6244773"/>
            <a:ext cx="6949440" cy="365125"/>
          </a:xfrm>
        </p:spPr>
        <p:txBody>
          <a:bodyPr/>
          <a:lstStyle/>
          <a:p>
            <a:pPr algn="just"/>
            <a:r>
              <a:rPr lang="en-US" sz="1600" dirty="0" smtClean="0"/>
              <a:t>Presented by Vinoj Jayasundara at the </a:t>
            </a:r>
            <a:r>
              <a:rPr lang="en-US" sz="1600" dirty="0"/>
              <a:t>International Conference on Digital Image Computing: Techniques and Applications (DICTA) </a:t>
            </a:r>
            <a:r>
              <a:rPr lang="en-US" sz="1600" dirty="0" smtClean="0"/>
              <a:t> on 29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November 2017</a:t>
            </a:r>
            <a:endParaRPr lang="en-US" sz="1600" dirty="0"/>
          </a:p>
        </p:txBody>
      </p:sp>
      <p:sp>
        <p:nvSpPr>
          <p:cNvPr id="6" name="Title 11"/>
          <p:cNvSpPr txBox="1">
            <a:spLocks/>
          </p:cNvSpPr>
          <p:nvPr/>
        </p:nvSpPr>
        <p:spPr>
          <a:xfrm>
            <a:off x="174401" y="1601226"/>
            <a:ext cx="6579327" cy="371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 dirty="0" smtClean="0"/>
              <a:t>A. Contribution of Static and Motion Domains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88152" y="1125723"/>
            <a:ext cx="8297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SG" dirty="0" smtClean="0"/>
              <a:t>We use two benchmark datasets to evaluate our system: </a:t>
            </a:r>
            <a:r>
              <a:rPr lang="en-SG" b="1" dirty="0" smtClean="0"/>
              <a:t>UCF-11 and Hollywood2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88152" y="2114300"/>
            <a:ext cx="853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SG" dirty="0"/>
              <a:t>The optimum contribution </a:t>
            </a:r>
            <a:r>
              <a:rPr lang="en-SG" dirty="0" smtClean="0"/>
              <a:t>depends </a:t>
            </a:r>
            <a:r>
              <a:rPr lang="en-SG" dirty="0"/>
              <a:t>on </a:t>
            </a:r>
            <a:r>
              <a:rPr lang="en-SG" dirty="0" smtClean="0"/>
              <a:t>the scenario. If </a:t>
            </a:r>
            <a:r>
              <a:rPr lang="en-SG" dirty="0"/>
              <a:t>motion patterns are indistinguishable </a:t>
            </a:r>
            <a:r>
              <a:rPr lang="en-SG" dirty="0" smtClean="0"/>
              <a:t>across actions</a:t>
            </a:r>
            <a:r>
              <a:rPr lang="en-SG" dirty="0"/>
              <a:t>, static information plays a critical role for </a:t>
            </a:r>
            <a:r>
              <a:rPr lang="en-SG" dirty="0" smtClean="0"/>
              <a:t>determining the </a:t>
            </a:r>
            <a:r>
              <a:rPr lang="en-SG" dirty="0"/>
              <a:t>action, and </a:t>
            </a:r>
            <a:r>
              <a:rPr lang="en-SG" dirty="0" smtClean="0"/>
              <a:t>vice </a:t>
            </a:r>
            <a:r>
              <a:rPr lang="en-SG" dirty="0"/>
              <a:t>versa.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61258" y="3202205"/>
            <a:ext cx="4148790" cy="2564622"/>
            <a:chOff x="261258" y="3202205"/>
            <a:chExt cx="4148790" cy="25646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258" y="3202205"/>
              <a:ext cx="4148790" cy="226594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17752" y="5428273"/>
              <a:ext cx="34358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SG" sz="1600" b="1" dirty="0" smtClean="0"/>
                <a:t>Table – Per class accuracy for UCF-11</a:t>
              </a:r>
              <a:endParaRPr lang="en-US" sz="16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34358" y="3207238"/>
            <a:ext cx="3994006" cy="2559589"/>
            <a:chOff x="4734358" y="3207238"/>
            <a:chExt cx="3994006" cy="25595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4358" y="3207238"/>
              <a:ext cx="3994006" cy="226090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013460" y="5428273"/>
              <a:ext cx="34358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SG" sz="1600" b="1" dirty="0" smtClean="0"/>
                <a:t>Table – </a:t>
              </a:r>
              <a:r>
                <a:rPr lang="en-SG" sz="1600" b="1" dirty="0" err="1" smtClean="0"/>
                <a:t>mAP</a:t>
              </a:r>
              <a:r>
                <a:rPr lang="en-SG" sz="1600" b="1" dirty="0" smtClean="0"/>
                <a:t> per class for Hollywood2</a:t>
              </a:r>
              <a:endParaRPr lang="en-US" sz="1600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459562" y="3202205"/>
            <a:ext cx="410966" cy="22659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09201" y="3211102"/>
            <a:ext cx="410966" cy="22659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5435" y="3203082"/>
            <a:ext cx="410966" cy="22659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4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  <p:bldP spid="10" grpId="0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730088" y="1684422"/>
            <a:ext cx="3785262" cy="4082405"/>
            <a:chOff x="4730088" y="1684422"/>
            <a:chExt cx="3785262" cy="40824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0088" y="1684422"/>
              <a:ext cx="3785262" cy="379646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013460" y="5428273"/>
              <a:ext cx="34358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SG" sz="1600" b="1" dirty="0" smtClean="0"/>
                <a:t>Table – </a:t>
              </a:r>
              <a:r>
                <a:rPr lang="en-SG" sz="1600" b="1" dirty="0" err="1" smtClean="0"/>
                <a:t>mAP</a:t>
              </a:r>
              <a:r>
                <a:rPr lang="en-SG" sz="1600" b="1" dirty="0" smtClean="0"/>
                <a:t> per class for Hollywood2</a:t>
              </a:r>
              <a:endParaRPr lang="en-US" sz="16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8155" y="1684423"/>
            <a:ext cx="3974748" cy="4082404"/>
            <a:chOff x="318155" y="1684423"/>
            <a:chExt cx="3974748" cy="40824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155" y="1684423"/>
              <a:ext cx="3974748" cy="379646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17752" y="5428273"/>
              <a:ext cx="34358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SG" sz="1600" b="1" dirty="0" smtClean="0"/>
                <a:t>Table – Per class accuracy for UCF-11</a:t>
              </a:r>
              <a:endParaRPr lang="en-US" sz="1600" b="1" dirty="0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8650" y="496389"/>
            <a:ext cx="7886700" cy="613954"/>
          </a:xfrm>
        </p:spPr>
        <p:txBody>
          <a:bodyPr/>
          <a:lstStyle/>
          <a:p>
            <a:pPr algn="ctr"/>
            <a:r>
              <a:rPr lang="en-US" dirty="0" smtClean="0"/>
              <a:t>Experiments and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1257" y="6244773"/>
            <a:ext cx="6949440" cy="365125"/>
          </a:xfrm>
        </p:spPr>
        <p:txBody>
          <a:bodyPr/>
          <a:lstStyle/>
          <a:p>
            <a:pPr algn="just"/>
            <a:r>
              <a:rPr lang="en-US" sz="1600" dirty="0" smtClean="0"/>
              <a:t>Presented by Vinoj Jayasundara at the </a:t>
            </a:r>
            <a:r>
              <a:rPr lang="en-US" sz="1600" dirty="0"/>
              <a:t>International Conference on Digital Image Computing: Techniques and Applications (DICTA) </a:t>
            </a:r>
            <a:r>
              <a:rPr lang="en-US" sz="1600" dirty="0" smtClean="0"/>
              <a:t> on 29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November 2017</a:t>
            </a:r>
            <a:endParaRPr lang="en-US" sz="1600" dirty="0"/>
          </a:p>
        </p:txBody>
      </p:sp>
      <p:sp>
        <p:nvSpPr>
          <p:cNvPr id="6" name="Title 11"/>
          <p:cNvSpPr txBox="1">
            <a:spLocks/>
          </p:cNvSpPr>
          <p:nvPr/>
        </p:nvSpPr>
        <p:spPr>
          <a:xfrm>
            <a:off x="431073" y="1229744"/>
            <a:ext cx="6579327" cy="371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 dirty="0"/>
              <a:t>B</a:t>
            </a:r>
            <a:r>
              <a:rPr lang="en-US" sz="2400" dirty="0" smtClean="0"/>
              <a:t>. Comparison with the State-of-the-Art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277962" y="1684422"/>
            <a:ext cx="410966" cy="3796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25899" y="1684421"/>
            <a:ext cx="410966" cy="3796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87557" y="3176337"/>
            <a:ext cx="410966" cy="19136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825899" y="2919663"/>
            <a:ext cx="416328" cy="2122237"/>
            <a:chOff x="5825899" y="2919663"/>
            <a:chExt cx="416328" cy="2122237"/>
          </a:xfrm>
        </p:grpSpPr>
        <p:sp>
          <p:nvSpPr>
            <p:cNvPr id="5" name="Rectangle 4"/>
            <p:cNvSpPr/>
            <p:nvPr/>
          </p:nvSpPr>
          <p:spPr>
            <a:xfrm>
              <a:off x="5825899" y="2919663"/>
              <a:ext cx="410966" cy="4331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25899" y="3485275"/>
              <a:ext cx="410966" cy="8665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31261" y="4492650"/>
              <a:ext cx="410966" cy="5492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448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3" grpId="0" animBg="1"/>
      <p:bldP spid="13" grpId="1" animBg="1"/>
      <p:bldP spid="13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8650" y="496389"/>
            <a:ext cx="7886700" cy="613954"/>
          </a:xfrm>
        </p:spPr>
        <p:txBody>
          <a:bodyPr/>
          <a:lstStyle/>
          <a:p>
            <a:pPr algn="ctr"/>
            <a:r>
              <a:rPr lang="en-US" dirty="0" smtClean="0"/>
              <a:t>Experiments and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1257" y="6244773"/>
            <a:ext cx="6949440" cy="365125"/>
          </a:xfrm>
        </p:spPr>
        <p:txBody>
          <a:bodyPr/>
          <a:lstStyle/>
          <a:p>
            <a:pPr algn="just"/>
            <a:r>
              <a:rPr lang="en-US" sz="1600" dirty="0" smtClean="0"/>
              <a:t>Presented by Vinoj Jayasundara at the </a:t>
            </a:r>
            <a:r>
              <a:rPr lang="en-US" sz="1600" dirty="0"/>
              <a:t>International Conference on Digital Image Computing: Techniques and Applications (DICTA) </a:t>
            </a:r>
            <a:r>
              <a:rPr lang="en-US" sz="1600" dirty="0" smtClean="0"/>
              <a:t> on 29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November 2017</a:t>
            </a:r>
            <a:endParaRPr lang="en-US" sz="1600" dirty="0"/>
          </a:p>
        </p:txBody>
      </p:sp>
      <p:sp>
        <p:nvSpPr>
          <p:cNvPr id="6" name="Title 11"/>
          <p:cNvSpPr txBox="1">
            <a:spLocks/>
          </p:cNvSpPr>
          <p:nvPr/>
        </p:nvSpPr>
        <p:spPr>
          <a:xfrm>
            <a:off x="431073" y="1229744"/>
            <a:ext cx="6579327" cy="371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 dirty="0" smtClean="0"/>
              <a:t>C. Effectiveness of Capturing time evolution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453253" y="1521418"/>
            <a:ext cx="8237493" cy="2305648"/>
            <a:chOff x="856660" y="1544567"/>
            <a:chExt cx="8237493" cy="23056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6660" y="1544567"/>
              <a:ext cx="4703522" cy="230564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560182" y="2161706"/>
              <a:ext cx="35339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SG" sz="1600" b="1" dirty="0" smtClean="0"/>
                <a:t>Figure </a:t>
              </a:r>
              <a:r>
                <a:rPr lang="en-SG" sz="1600" b="1" dirty="0"/>
                <a:t>– </a:t>
              </a:r>
              <a:r>
                <a:rPr lang="en-SG" sz="1600" b="1" dirty="0" smtClean="0"/>
                <a:t>Accuracy comparison between</a:t>
              </a:r>
            </a:p>
            <a:p>
              <a:pPr algn="ctr"/>
              <a:r>
                <a:rPr lang="en-SG" sz="1600" b="1" dirty="0" smtClean="0"/>
                <a:t> Random Forrest Classifier and LSTM </a:t>
              </a:r>
            </a:p>
            <a:p>
              <a:pPr algn="ctr"/>
              <a:r>
                <a:rPr lang="en-SG" sz="1600" b="1" dirty="0" smtClean="0"/>
                <a:t>for UCF-11</a:t>
              </a:r>
              <a:endParaRPr lang="en-US" sz="16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0524" y="3779086"/>
            <a:ext cx="7913856" cy="2187847"/>
            <a:chOff x="1074215" y="3755442"/>
            <a:chExt cx="7913856" cy="21878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215" y="3755442"/>
              <a:ext cx="4528125" cy="218784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454100" y="4385562"/>
              <a:ext cx="35339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SG" sz="1600" b="1" dirty="0" smtClean="0"/>
                <a:t>Figure </a:t>
              </a:r>
              <a:r>
                <a:rPr lang="en-SG" sz="1600" b="1" dirty="0"/>
                <a:t>– </a:t>
              </a:r>
              <a:r>
                <a:rPr lang="en-SG" sz="1600" b="1" dirty="0" err="1" smtClean="0"/>
                <a:t>mAP</a:t>
              </a:r>
              <a:r>
                <a:rPr lang="en-SG" sz="1600" b="1" dirty="0" smtClean="0"/>
                <a:t> comparison between</a:t>
              </a:r>
            </a:p>
            <a:p>
              <a:pPr algn="ctr"/>
              <a:r>
                <a:rPr lang="en-SG" sz="1600" b="1" dirty="0" smtClean="0"/>
                <a:t> Random Forrest Classifier and LSTM </a:t>
              </a:r>
            </a:p>
            <a:p>
              <a:pPr algn="ctr"/>
              <a:r>
                <a:rPr lang="en-SG" sz="1600" b="1" dirty="0" smtClean="0"/>
                <a:t>For Hollywood2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8054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8650" y="496389"/>
            <a:ext cx="7886700" cy="613954"/>
          </a:xfrm>
        </p:spPr>
        <p:txBody>
          <a:bodyPr/>
          <a:lstStyle/>
          <a:p>
            <a:pPr algn="ctr"/>
            <a:r>
              <a:rPr lang="en-US" dirty="0" smtClean="0"/>
              <a:t>Limitations and 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1257" y="6244773"/>
            <a:ext cx="6949440" cy="365125"/>
          </a:xfrm>
        </p:spPr>
        <p:txBody>
          <a:bodyPr/>
          <a:lstStyle/>
          <a:p>
            <a:pPr algn="just"/>
            <a:r>
              <a:rPr lang="en-US" sz="1600" dirty="0" smtClean="0"/>
              <a:t>Presented by Vinoj Jayasundara at the </a:t>
            </a:r>
            <a:r>
              <a:rPr lang="en-US" sz="1600" dirty="0"/>
              <a:t>International Conference on Digital Image Computing: Techniques and Applications (DICTA) </a:t>
            </a:r>
            <a:r>
              <a:rPr lang="en-US" sz="1600" dirty="0" smtClean="0"/>
              <a:t> on 29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November 2017</a:t>
            </a:r>
            <a:endParaRPr lang="en-US" sz="160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28650" y="1254721"/>
            <a:ext cx="7886700" cy="469689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1800" dirty="0" smtClean="0"/>
              <a:t>The system is not yet end-to-end trainable.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dirty="0" smtClean="0"/>
              <a:t>It is better if segmentation of sub-events was performed in a semantically meaningful manner.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dirty="0" smtClean="0"/>
              <a:t>No significance given to the prominent 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25632" y="4578201"/>
            <a:ext cx="7886700" cy="1027611"/>
          </a:xfrm>
        </p:spPr>
        <p:txBody>
          <a:bodyPr/>
          <a:lstStyle/>
          <a:p>
            <a:pPr algn="ctr"/>
            <a:r>
              <a:rPr lang="en-US" sz="5400" dirty="0" smtClean="0"/>
              <a:t>Thank You!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1257" y="6244773"/>
            <a:ext cx="6949440" cy="365125"/>
          </a:xfrm>
        </p:spPr>
        <p:txBody>
          <a:bodyPr/>
          <a:lstStyle/>
          <a:p>
            <a:pPr algn="just"/>
            <a:r>
              <a:rPr lang="en-US" sz="1600" dirty="0" smtClean="0"/>
              <a:t>Presented by Vinoj Jayasundara at the </a:t>
            </a:r>
            <a:r>
              <a:rPr lang="en-US" sz="1600" dirty="0"/>
              <a:t>International Conference on Digital Image Computing: Techniques and Applications (DICTA) </a:t>
            </a:r>
            <a:r>
              <a:rPr lang="en-US" sz="1600" dirty="0" smtClean="0"/>
              <a:t> on 29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November 2017</a:t>
            </a:r>
            <a:endParaRPr lang="en-US" sz="1600" dirty="0"/>
          </a:p>
        </p:txBody>
      </p:sp>
      <p:sp>
        <p:nvSpPr>
          <p:cNvPr id="5" name="Title 11"/>
          <p:cNvSpPr txBox="1">
            <a:spLocks/>
          </p:cNvSpPr>
          <p:nvPr/>
        </p:nvSpPr>
        <p:spPr>
          <a:xfrm>
            <a:off x="628650" y="496389"/>
            <a:ext cx="7886700" cy="613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1257" y="1267330"/>
            <a:ext cx="84816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[1]</a:t>
            </a:r>
            <a:r>
              <a:rPr lang="en-SG" dirty="0" smtClean="0"/>
              <a:t>	H</a:t>
            </a:r>
            <a:r>
              <a:rPr lang="en-SG" dirty="0"/>
              <a:t>. </a:t>
            </a:r>
            <a:r>
              <a:rPr lang="en-SG" dirty="0" err="1"/>
              <a:t>Possegger</a:t>
            </a:r>
            <a:r>
              <a:rPr lang="en-SG" dirty="0"/>
              <a:t>, T. </a:t>
            </a:r>
            <a:r>
              <a:rPr lang="en-SG" dirty="0" err="1"/>
              <a:t>Mauthner</a:t>
            </a:r>
            <a:r>
              <a:rPr lang="en-SG" dirty="0"/>
              <a:t>, and H. </a:t>
            </a:r>
            <a:r>
              <a:rPr lang="en-SG" dirty="0" err="1"/>
              <a:t>Bischof</a:t>
            </a:r>
            <a:r>
              <a:rPr lang="en-SG" dirty="0"/>
              <a:t>. In </a:t>
            </a:r>
            <a:r>
              <a:rPr lang="en-SG" dirty="0" err="1"/>
              <a:t>defense</a:t>
            </a:r>
            <a:r>
              <a:rPr lang="en-SG" dirty="0"/>
              <a:t> of </a:t>
            </a:r>
            <a:r>
              <a:rPr lang="en-SG" dirty="0" err="1" smtClean="0"/>
              <a:t>colorbased</a:t>
            </a:r>
            <a:r>
              <a:rPr lang="en-SG" dirty="0" smtClean="0"/>
              <a:t> model-free 	tracking</a:t>
            </a:r>
            <a:r>
              <a:rPr lang="en-SG" dirty="0"/>
              <a:t>. In </a:t>
            </a:r>
            <a:r>
              <a:rPr lang="en-SG" i="1" dirty="0"/>
              <a:t>Proceedings of the IEEE </a:t>
            </a:r>
            <a:r>
              <a:rPr lang="en-SG" i="1" dirty="0" smtClean="0"/>
              <a:t>Conference on </a:t>
            </a:r>
            <a:r>
              <a:rPr lang="en-SG" i="1" dirty="0"/>
              <a:t>Computer Vision and </a:t>
            </a:r>
            <a:r>
              <a:rPr lang="en-SG" i="1" dirty="0" smtClean="0"/>
              <a:t>	Pattern </a:t>
            </a:r>
            <a:r>
              <a:rPr lang="en-SG" i="1" dirty="0"/>
              <a:t>Recognition</a:t>
            </a:r>
            <a:r>
              <a:rPr lang="en-SG" dirty="0"/>
              <a:t>, pages 2113–2120, 2015.</a:t>
            </a:r>
            <a:r>
              <a:rPr lang="en-US" dirty="0" smtClean="0"/>
              <a:t>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[2]	</a:t>
            </a:r>
            <a:r>
              <a:rPr lang="en-SG" dirty="0"/>
              <a:t>J. </a:t>
            </a:r>
            <a:r>
              <a:rPr lang="en-SG" dirty="0" err="1"/>
              <a:t>Redmon</a:t>
            </a:r>
            <a:r>
              <a:rPr lang="en-SG" dirty="0"/>
              <a:t>, S. </a:t>
            </a:r>
            <a:r>
              <a:rPr lang="en-SG" dirty="0" err="1"/>
              <a:t>Divvala</a:t>
            </a:r>
            <a:r>
              <a:rPr lang="en-SG" dirty="0"/>
              <a:t>, R. </a:t>
            </a:r>
            <a:r>
              <a:rPr lang="en-SG" dirty="0" err="1"/>
              <a:t>Girshick</a:t>
            </a:r>
            <a:r>
              <a:rPr lang="en-SG" dirty="0"/>
              <a:t>, and A. </a:t>
            </a:r>
            <a:r>
              <a:rPr lang="en-SG" dirty="0" err="1"/>
              <a:t>Farhadi</a:t>
            </a:r>
            <a:r>
              <a:rPr lang="en-SG" dirty="0"/>
              <a:t>. You only </a:t>
            </a:r>
            <a:r>
              <a:rPr lang="en-SG" dirty="0" smtClean="0"/>
              <a:t>look once</a:t>
            </a:r>
            <a:r>
              <a:rPr lang="en-SG" dirty="0"/>
              <a:t>: Unified, </a:t>
            </a:r>
            <a:r>
              <a:rPr lang="en-SG" dirty="0" smtClean="0"/>
              <a:t>	real-time </a:t>
            </a:r>
            <a:r>
              <a:rPr lang="en-SG" dirty="0"/>
              <a:t>object detection. </a:t>
            </a:r>
            <a:r>
              <a:rPr lang="en-SG" i="1" dirty="0"/>
              <a:t>In Proceedings of the </a:t>
            </a:r>
            <a:r>
              <a:rPr lang="en-SG" i="1" dirty="0" smtClean="0"/>
              <a:t>IEEE Conference </a:t>
            </a:r>
            <a:r>
              <a:rPr lang="en-SG" i="1" dirty="0"/>
              <a:t>on Computer </a:t>
            </a:r>
            <a:r>
              <a:rPr lang="en-SG" i="1" dirty="0" smtClean="0"/>
              <a:t>	Vision </a:t>
            </a:r>
            <a:r>
              <a:rPr lang="en-SG" i="1" dirty="0"/>
              <a:t>and Pattern Recognition</a:t>
            </a:r>
            <a:r>
              <a:rPr lang="en-SG" dirty="0"/>
              <a:t>, pages </a:t>
            </a:r>
            <a:r>
              <a:rPr lang="en-SG" dirty="0" smtClean="0"/>
              <a:t>779–788</a:t>
            </a:r>
            <a:r>
              <a:rPr lang="en-SG" dirty="0"/>
              <a:t>, 2016</a:t>
            </a:r>
            <a:r>
              <a:rPr lang="en-SG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[3] 	</a:t>
            </a:r>
            <a:r>
              <a:rPr lang="en-SG" dirty="0"/>
              <a:t>C. C. Aggarwal, A. </a:t>
            </a:r>
            <a:r>
              <a:rPr lang="en-SG" dirty="0" err="1"/>
              <a:t>Hinneburg</a:t>
            </a:r>
            <a:r>
              <a:rPr lang="en-SG" dirty="0"/>
              <a:t>, and D. A. </a:t>
            </a:r>
            <a:r>
              <a:rPr lang="en-SG" dirty="0" err="1"/>
              <a:t>Keim</a:t>
            </a:r>
            <a:r>
              <a:rPr lang="en-SG" dirty="0"/>
              <a:t>. On the </a:t>
            </a:r>
            <a:r>
              <a:rPr lang="en-SG" dirty="0" smtClean="0"/>
              <a:t>surprising </a:t>
            </a:r>
            <a:r>
              <a:rPr lang="en-SG" dirty="0" err="1" smtClean="0"/>
              <a:t>behavior</a:t>
            </a:r>
            <a:r>
              <a:rPr lang="en-SG" dirty="0" smtClean="0"/>
              <a:t> </a:t>
            </a:r>
            <a:r>
              <a:rPr lang="en-SG" dirty="0"/>
              <a:t>of </a:t>
            </a:r>
            <a:r>
              <a:rPr lang="en-SG" dirty="0" smtClean="0"/>
              <a:t>	distance </a:t>
            </a:r>
            <a:r>
              <a:rPr lang="en-SG" dirty="0"/>
              <a:t>metrics in high dimensional space. </a:t>
            </a:r>
            <a:r>
              <a:rPr lang="en-SG" i="1" dirty="0"/>
              <a:t>In </a:t>
            </a:r>
            <a:r>
              <a:rPr lang="en-SG" i="1" dirty="0" smtClean="0"/>
              <a:t>International Conference </a:t>
            </a:r>
            <a:r>
              <a:rPr lang="en-SG" i="1" dirty="0"/>
              <a:t>on </a:t>
            </a:r>
            <a:r>
              <a:rPr lang="en-SG" i="1" dirty="0" smtClean="0"/>
              <a:t>	Database </a:t>
            </a:r>
            <a:r>
              <a:rPr lang="en-SG" i="1" dirty="0"/>
              <a:t>Theory</a:t>
            </a:r>
            <a:r>
              <a:rPr lang="en-SG" dirty="0"/>
              <a:t>, pages 420–434. Springer, 2001.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0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8650" y="496389"/>
            <a:ext cx="7886700" cy="613954"/>
          </a:xfrm>
        </p:spPr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28650" y="1254721"/>
            <a:ext cx="7886700" cy="469689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1800" dirty="0" smtClean="0"/>
              <a:t>Extracting micro actions explicitly is beneficial for complex activity recognition due to actor-selectivity, higher discriminative power, and motion clutter suppression.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dirty="0" smtClean="0"/>
              <a:t>Considering both static and motion features is vital for activity recognition. However, optimally controlling the contribution from static and motion features still remains uninvestigated.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dirty="0" smtClean="0"/>
              <a:t>We address several problem areas,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SG" dirty="0"/>
              <a:t>M</a:t>
            </a:r>
            <a:r>
              <a:rPr lang="en-SG" dirty="0" smtClean="0"/>
              <a:t>ining micro actions and combining them to obtain a higher level motion feature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SG" dirty="0"/>
              <a:t>C</a:t>
            </a:r>
            <a:r>
              <a:rPr lang="en-SG" dirty="0" smtClean="0"/>
              <a:t>rafting independent static and motion features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SG" dirty="0"/>
              <a:t>O</a:t>
            </a:r>
            <a:r>
              <a:rPr lang="en-SG" dirty="0" smtClean="0"/>
              <a:t>ptimal fusion of the crafted features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SG" dirty="0"/>
              <a:t>M</a:t>
            </a:r>
            <a:r>
              <a:rPr lang="en-SG" dirty="0" smtClean="0"/>
              <a:t>odelling temporal dynamics of sub-activities for high-level activity recognition.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1257" y="6244773"/>
            <a:ext cx="6949440" cy="365125"/>
          </a:xfrm>
        </p:spPr>
        <p:txBody>
          <a:bodyPr/>
          <a:lstStyle/>
          <a:p>
            <a:pPr algn="just"/>
            <a:r>
              <a:rPr lang="en-US" sz="1600" dirty="0" smtClean="0"/>
              <a:t>Presented by Vinoj Jayasundara at the </a:t>
            </a:r>
            <a:r>
              <a:rPr lang="en-US" sz="1600" dirty="0"/>
              <a:t>International Conference on Digital Image Computing: Techniques and Applications (DICTA) </a:t>
            </a:r>
            <a:r>
              <a:rPr lang="en-US" sz="1600" dirty="0" smtClean="0"/>
              <a:t> on 29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November 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338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772" y="1567543"/>
            <a:ext cx="9094512" cy="3669059"/>
            <a:chOff x="24772" y="1567543"/>
            <a:chExt cx="9094512" cy="36690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72" y="1567543"/>
              <a:ext cx="9094512" cy="334409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411139" y="4898048"/>
              <a:ext cx="432172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SG" sz="1600" b="1" dirty="0" smtClean="0"/>
                <a:t>Figure – Overview</a:t>
              </a:r>
              <a:endParaRPr lang="en-US" sz="1600" b="1" dirty="0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8650" y="496389"/>
            <a:ext cx="7886700" cy="613954"/>
          </a:xfrm>
        </p:spPr>
        <p:txBody>
          <a:bodyPr/>
          <a:lstStyle/>
          <a:p>
            <a:pPr algn="ctr"/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1257" y="6244773"/>
            <a:ext cx="6949440" cy="365125"/>
          </a:xfrm>
        </p:spPr>
        <p:txBody>
          <a:bodyPr/>
          <a:lstStyle/>
          <a:p>
            <a:pPr algn="just"/>
            <a:r>
              <a:rPr lang="en-US" sz="1600" dirty="0" smtClean="0"/>
              <a:t>Presented by Vinoj Jayasundara at the </a:t>
            </a:r>
            <a:r>
              <a:rPr lang="en-US" sz="1600" dirty="0"/>
              <a:t>International Conference on Digital Image Computing: Techniques and Applications (DICTA) </a:t>
            </a:r>
            <a:r>
              <a:rPr lang="en-US" sz="1600" dirty="0" smtClean="0"/>
              <a:t> on 29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November 2017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52400" y="2978727"/>
            <a:ext cx="6137564" cy="14270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673297"/>
            <a:ext cx="4239491" cy="11045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74328" y="2391826"/>
            <a:ext cx="1925781" cy="11045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96545" y="3915827"/>
            <a:ext cx="2105899" cy="11045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7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3" grpId="1" animBg="1"/>
      <p:bldP spid="3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8650" y="496389"/>
            <a:ext cx="7886700" cy="613954"/>
          </a:xfrm>
        </p:spPr>
        <p:txBody>
          <a:bodyPr/>
          <a:lstStyle/>
          <a:p>
            <a:pPr algn="ctr"/>
            <a:r>
              <a:rPr lang="en-US" dirty="0" smtClean="0"/>
              <a:t>Motion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1257" y="6244773"/>
            <a:ext cx="6949440" cy="365125"/>
          </a:xfrm>
        </p:spPr>
        <p:txBody>
          <a:bodyPr/>
          <a:lstStyle/>
          <a:p>
            <a:pPr algn="just"/>
            <a:r>
              <a:rPr lang="en-US" sz="1600" dirty="0" smtClean="0"/>
              <a:t>Presented by Vinoj Jayasundara at the </a:t>
            </a:r>
            <a:r>
              <a:rPr lang="en-US" sz="1600" dirty="0"/>
              <a:t>International Conference on Digital Image Computing: Techniques and Applications (DICTA) </a:t>
            </a:r>
            <a:r>
              <a:rPr lang="en-US" sz="1600" dirty="0" smtClean="0"/>
              <a:t> on 29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November 2017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31074" y="1525502"/>
            <a:ext cx="833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First, split the video in to snippets of 30 frames each. </a:t>
            </a:r>
            <a:endParaRPr lang="en-US" dirty="0"/>
          </a:p>
        </p:txBody>
      </p:sp>
      <p:sp>
        <p:nvSpPr>
          <p:cNvPr id="6" name="Title 11"/>
          <p:cNvSpPr txBox="1">
            <a:spLocks/>
          </p:cNvSpPr>
          <p:nvPr/>
        </p:nvSpPr>
        <p:spPr>
          <a:xfrm>
            <a:off x="431073" y="1142768"/>
            <a:ext cx="5332417" cy="371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 dirty="0" smtClean="0"/>
              <a:t>A. Actor Localization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567990" y="2612225"/>
            <a:ext cx="5904863" cy="3268569"/>
            <a:chOff x="1567990" y="2612225"/>
            <a:chExt cx="5904863" cy="32685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7990" y="2612225"/>
              <a:ext cx="5904863" cy="301394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59560" y="5542240"/>
              <a:ext cx="432172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SG" sz="1600" b="1" dirty="0" smtClean="0"/>
                <a:t>Figure – Initialization of candidate areas</a:t>
              </a:r>
              <a:endParaRPr lang="en-US" sz="16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31073" y="1939146"/>
            <a:ext cx="8334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SG" dirty="0" smtClean="0"/>
              <a:t>Then apply </a:t>
            </a:r>
            <a:r>
              <a:rPr lang="en-SG" dirty="0"/>
              <a:t>the pre-trained detector in </a:t>
            </a:r>
            <a:r>
              <a:rPr lang="en-SG" dirty="0" err="1"/>
              <a:t>Redmon</a:t>
            </a:r>
            <a:r>
              <a:rPr lang="en-SG" dirty="0"/>
              <a:t> et </a:t>
            </a:r>
            <a:r>
              <a:rPr lang="en-SG" dirty="0" smtClean="0"/>
              <a:t>al [1] </a:t>
            </a:r>
            <a:r>
              <a:rPr lang="en-SG" dirty="0"/>
              <a:t>on the first frame of each segment and localize the objects and actors.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60948" y="2648541"/>
            <a:ext cx="6137564" cy="15680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55691" y="4030657"/>
            <a:ext cx="6137564" cy="15680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9" grpId="0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1257" y="6244773"/>
            <a:ext cx="6949440" cy="365125"/>
          </a:xfrm>
        </p:spPr>
        <p:txBody>
          <a:bodyPr/>
          <a:lstStyle/>
          <a:p>
            <a:pPr algn="just"/>
            <a:r>
              <a:rPr lang="en-US" sz="1600" dirty="0" smtClean="0"/>
              <a:t>Presented by Vinoj Jayasundara at the </a:t>
            </a:r>
            <a:r>
              <a:rPr lang="en-US" sz="1600" dirty="0"/>
              <a:t>International Conference on Digital Image Computing: Techniques and Applications (DICTA) </a:t>
            </a:r>
            <a:r>
              <a:rPr lang="en-US" sz="1600" dirty="0" smtClean="0"/>
              <a:t> on 29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November 2017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61257" y="985273"/>
            <a:ext cx="869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Track the probable moving actors and objects localized in the first frame using </a:t>
            </a:r>
            <a:r>
              <a:rPr lang="en-US" dirty="0" err="1" smtClean="0"/>
              <a:t>Posseger</a:t>
            </a:r>
            <a:r>
              <a:rPr lang="en-US" dirty="0" smtClean="0"/>
              <a:t> et al [2] up to 30 frames.</a:t>
            </a:r>
          </a:p>
        </p:txBody>
      </p:sp>
      <p:sp>
        <p:nvSpPr>
          <p:cNvPr id="6" name="Title 11"/>
          <p:cNvSpPr txBox="1">
            <a:spLocks/>
          </p:cNvSpPr>
          <p:nvPr/>
        </p:nvSpPr>
        <p:spPr>
          <a:xfrm>
            <a:off x="431073" y="543672"/>
            <a:ext cx="5332417" cy="371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 dirty="0"/>
              <a:t>B. Tracking proposed candidate areas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257" y="1631604"/>
            <a:ext cx="869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SG" dirty="0"/>
              <a:t>Create dense trajectories for each actor or object separately, along with 36-dimensional HOF features.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257" y="5285070"/>
            <a:ext cx="869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SG" dirty="0"/>
              <a:t>Keep only the candidate areas with more than </a:t>
            </a:r>
            <a:r>
              <a:rPr lang="en-SG" dirty="0" smtClean="0"/>
              <a:t>50 </a:t>
            </a:r>
            <a:r>
              <a:rPr lang="en-SG" dirty="0"/>
              <a:t>HOF features within a snippet and discard the others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01769" y="2230637"/>
            <a:ext cx="6169585" cy="3070444"/>
            <a:chOff x="1401769" y="2230637"/>
            <a:chExt cx="6169585" cy="30704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9585" y="2230637"/>
              <a:ext cx="5853955" cy="286712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401769" y="4962527"/>
              <a:ext cx="61695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SG" sz="1600" b="1" dirty="0" smtClean="0"/>
                <a:t>Figure </a:t>
              </a:r>
              <a:r>
                <a:rPr lang="en-SG" sz="1600" b="1" dirty="0"/>
                <a:t>– </a:t>
              </a:r>
              <a:r>
                <a:rPr lang="en-SG" sz="1600" b="1" dirty="0" smtClean="0"/>
                <a:t>Modelling </a:t>
              </a:r>
              <a:r>
                <a:rPr lang="en-SG" sz="1600" b="1" dirty="0"/>
                <a:t>micro actions independently for each actor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9840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1257" y="6244773"/>
            <a:ext cx="6949440" cy="365125"/>
          </a:xfrm>
        </p:spPr>
        <p:txBody>
          <a:bodyPr/>
          <a:lstStyle/>
          <a:p>
            <a:pPr algn="just"/>
            <a:r>
              <a:rPr lang="en-US" sz="1600" dirty="0" smtClean="0"/>
              <a:t>Presented by Vinoj Jayasundara at the </a:t>
            </a:r>
            <a:r>
              <a:rPr lang="en-US" sz="1600" dirty="0"/>
              <a:t>International Conference on Digital Image Computing: Techniques and Applications (DICTA) </a:t>
            </a:r>
            <a:r>
              <a:rPr lang="en-US" sz="1600" dirty="0" smtClean="0"/>
              <a:t> on 29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November 2017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0707" y="2562035"/>
                <a:ext cx="7602583" cy="964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𝑑𝑖𝑠𝑡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[((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07" y="2562035"/>
                <a:ext cx="7602583" cy="9640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1"/>
          <p:cNvSpPr txBox="1">
            <a:spLocks/>
          </p:cNvSpPr>
          <p:nvPr/>
        </p:nvSpPr>
        <p:spPr>
          <a:xfrm>
            <a:off x="431073" y="543672"/>
            <a:ext cx="5332417" cy="371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 dirty="0" smtClean="0"/>
              <a:t>C. </a:t>
            </a:r>
            <a:r>
              <a:rPr lang="en-US" sz="2400" dirty="0"/>
              <a:t>Modified K-Means for </a:t>
            </a:r>
            <a:r>
              <a:rPr lang="en-US" sz="2400" dirty="0" err="1"/>
              <a:t>BoW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5221" y="1095621"/>
            <a:ext cx="86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SG" dirty="0"/>
              <a:t>C</a:t>
            </a:r>
            <a:r>
              <a:rPr lang="en-SG" dirty="0" smtClean="0"/>
              <a:t>hoose </a:t>
            </a:r>
            <a:r>
              <a:rPr lang="en-SG" dirty="0"/>
              <a:t>100,000 feature points randomly from the pool of HOF features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959" y="1640405"/>
            <a:ext cx="8693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We modified the k-means </a:t>
            </a:r>
            <a:r>
              <a:rPr lang="en-US" dirty="0"/>
              <a:t>clustering by replacing the Euclidean distance by the </a:t>
            </a:r>
            <a:r>
              <a:rPr lang="en-US" dirty="0" smtClean="0"/>
              <a:t>fractional metric </a:t>
            </a:r>
            <a:r>
              <a:rPr lang="en-US" dirty="0"/>
              <a:t>proposed in Aggarwal et al [3], because the standard L</a:t>
            </a:r>
            <a:r>
              <a:rPr lang="en-US" baseline="-25000" dirty="0"/>
              <a:t>2</a:t>
            </a:r>
            <a:r>
              <a:rPr lang="en-US" dirty="0"/>
              <a:t> norm may be less effective in higher dimensions.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7055" y="3519921"/>
            <a:ext cx="8827489" cy="1356225"/>
            <a:chOff x="107055" y="3992896"/>
            <a:chExt cx="8827489" cy="13562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055" y="3992896"/>
              <a:ext cx="8827489" cy="120717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36919" y="5010567"/>
              <a:ext cx="63677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SG" sz="1600" b="1" dirty="0" smtClean="0"/>
                <a:t>Table – Per class accuracy comparison with state-of-the-art on UCF-11</a:t>
              </a:r>
              <a:endParaRPr lang="en-US" sz="1600" b="1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243143" y="3600450"/>
            <a:ext cx="1318579" cy="9953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5219" y="5191127"/>
            <a:ext cx="869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SG" dirty="0"/>
              <a:t>After clustering the randomly pooled </a:t>
            </a:r>
            <a:r>
              <a:rPr lang="en-SG" dirty="0" smtClean="0"/>
              <a:t>100,000 </a:t>
            </a:r>
            <a:r>
              <a:rPr lang="en-SG" dirty="0"/>
              <a:t>HOF </a:t>
            </a:r>
            <a:r>
              <a:rPr lang="en-SG" dirty="0" smtClean="0"/>
              <a:t>feature points</a:t>
            </a:r>
            <a:r>
              <a:rPr lang="en-SG" dirty="0"/>
              <a:t>, we obtain 1000 cluster heads.</a:t>
            </a:r>
          </a:p>
        </p:txBody>
      </p:sp>
    </p:spTree>
    <p:extLst>
      <p:ext uri="{BB962C8B-B14F-4D97-AF65-F5344CB8AC3E}">
        <p14:creationId xmlns:p14="http://schemas.microsoft.com/office/powerpoint/2010/main" val="2941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8" grpId="0"/>
      <p:bldP spid="10" grpId="0" animBg="1"/>
      <p:bldP spid="10" grpId="1" animBg="1"/>
      <p:bldP spid="10" grpId="2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1257" y="6244773"/>
            <a:ext cx="6949440" cy="365125"/>
          </a:xfrm>
        </p:spPr>
        <p:txBody>
          <a:bodyPr/>
          <a:lstStyle/>
          <a:p>
            <a:pPr algn="just"/>
            <a:r>
              <a:rPr lang="en-US" sz="1600" dirty="0" smtClean="0"/>
              <a:t>Presented by Vinoj Jayasundara at the </a:t>
            </a:r>
            <a:r>
              <a:rPr lang="en-US" sz="1600" dirty="0"/>
              <a:t>International Conference on Digital Image Computing: Techniques and Applications (DICTA) </a:t>
            </a:r>
            <a:r>
              <a:rPr lang="en-US" sz="1600" dirty="0" smtClean="0"/>
              <a:t> on 29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November 2017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31074" y="645123"/>
            <a:ext cx="8350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For each individual object in each video segment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i,n</a:t>
            </a:r>
            <a:r>
              <a:rPr lang="en-US" dirty="0" smtClean="0"/>
              <a:t>, we calculate the histogram as follows.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1074" y="1251351"/>
                <a:ext cx="8350319" cy="634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0066A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argmi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𝑑𝑖𝑠𝑡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36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05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" y="1251351"/>
                <a:ext cx="8350319" cy="634982"/>
              </a:xfrm>
              <a:prstGeom prst="rect">
                <a:avLst/>
              </a:prstGeom>
              <a:blipFill>
                <a:blip r:embed="rId3"/>
                <a:stretch>
                  <a:fillRect b="-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1074" y="1958523"/>
                <a:ext cx="8350319" cy="70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0066A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𝐻𝑂𝐹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𝑣𝑒𝑐𝑡𝑜𝑟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𝑣𝑖𝑑𝑒𝑜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𝑠𝑒𝑔𝑚𝑒𝑛𝑡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just">
                  <a:buClr>
                    <a:srgbClr val="0066A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𝑐𝑙𝑢𝑠𝑡𝑒𝑟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𝑒𝑎𝑑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" y="1958523"/>
                <a:ext cx="8350319" cy="703398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1074" y="2747202"/>
            <a:ext cx="835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We increment the histogram values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3474" y="3280677"/>
                <a:ext cx="8350319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0066A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4" y="3280677"/>
                <a:ext cx="8350319" cy="381515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168" y="3731177"/>
                <a:ext cx="8933793" cy="674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0066A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buClr>
                    <a:srgbClr val="0066A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𝑖𝑠𝑡𝑜𝑔𝑟𝑎𝑚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𝑎𝑐𝑡𝑜𝑟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𝑣𝑖𝑑𝑒𝑜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𝑠𝑒𝑔𝑚𝑒𝑛𝑡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8" y="3731177"/>
                <a:ext cx="8933793" cy="674736"/>
              </a:xfrm>
              <a:prstGeom prst="rect">
                <a:avLst/>
              </a:prstGeom>
              <a:blipFill>
                <a:blip r:embed="rId6"/>
                <a:stretch>
                  <a:fillRect b="-7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1073" y="4746202"/>
            <a:ext cx="835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Hence, we obtain H</a:t>
            </a:r>
            <a:r>
              <a:rPr lang="en-US" baseline="-25000" dirty="0" smtClean="0"/>
              <a:t>n</a:t>
            </a:r>
            <a:r>
              <a:rPr lang="en-US" dirty="0" smtClean="0"/>
              <a:t>, representing the set of micro actions for n</a:t>
            </a:r>
            <a:r>
              <a:rPr lang="en-US" baseline="30000" dirty="0" smtClean="0"/>
              <a:t>th</a:t>
            </a:r>
            <a:r>
              <a:rPr lang="en-US" dirty="0" smtClean="0"/>
              <a:t> video segment.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1257" y="5259763"/>
                <a:ext cx="8350319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66A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,…,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]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" y="5259763"/>
                <a:ext cx="8350319" cy="381515"/>
              </a:xfrm>
              <a:prstGeom prst="rect">
                <a:avLst/>
              </a:prstGeom>
              <a:blipFill>
                <a:blip r:embed="rId7"/>
                <a:stretch>
                  <a:fillRect t="-967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07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1257" y="6244773"/>
            <a:ext cx="6949440" cy="365125"/>
          </a:xfrm>
        </p:spPr>
        <p:txBody>
          <a:bodyPr/>
          <a:lstStyle/>
          <a:p>
            <a:pPr algn="just"/>
            <a:r>
              <a:rPr lang="en-US" sz="1600" dirty="0" smtClean="0"/>
              <a:t>Presented by Vinoj Jayasundara at the </a:t>
            </a:r>
            <a:r>
              <a:rPr lang="en-US" sz="1600" dirty="0"/>
              <a:t>International Conference on Digital Image Computing: Techniques and Applications (DICTA) </a:t>
            </a:r>
            <a:r>
              <a:rPr lang="en-US" sz="1600" dirty="0" smtClean="0"/>
              <a:t> on 29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November 2017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9445" y="3668225"/>
                <a:ext cx="7602583" cy="1014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45" y="3668225"/>
                <a:ext cx="7602583" cy="1014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1"/>
          <p:cNvSpPr txBox="1">
            <a:spLocks/>
          </p:cNvSpPr>
          <p:nvPr/>
        </p:nvSpPr>
        <p:spPr>
          <a:xfrm>
            <a:off x="431073" y="543672"/>
            <a:ext cx="5332417" cy="371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 dirty="0"/>
              <a:t>D</a:t>
            </a:r>
            <a:r>
              <a:rPr lang="en-US" sz="2400" dirty="0" smtClean="0"/>
              <a:t>. High Level Actions from Micro Actions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5221" y="1095621"/>
            <a:ext cx="86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SG" dirty="0" smtClean="0"/>
              <a:t>We know that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3959" y="1640405"/>
                <a:ext cx="8693557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0066A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59" y="1640405"/>
                <a:ext cx="8693557" cy="381515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31073" y="3077455"/>
            <a:ext cx="86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SG" dirty="0" smtClean="0"/>
              <a:t>Thus, we can obtain the higher level motion descriptor M</a:t>
            </a:r>
            <a:r>
              <a:rPr lang="en-SG" baseline="-25000" dirty="0" smtClean="0"/>
              <a:t>h,n</a:t>
            </a:r>
            <a:r>
              <a:rPr lang="en-SG" dirty="0" smtClean="0"/>
              <a:t>,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1074" y="2102901"/>
                <a:ext cx="8350319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rgbClr val="0066A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𝑚𝑖𝑐𝑟𝑜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𝑣𝑖𝑑𝑒𝑜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𝑠𝑒𝑔𝑚𝑒𝑛𝑡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" y="2102901"/>
                <a:ext cx="8350319" cy="402931"/>
              </a:xfrm>
              <a:prstGeom prst="rect">
                <a:avLst/>
              </a:prstGeom>
              <a:blipFill>
                <a:blip r:embed="rId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14612" y="5008762"/>
            <a:ext cx="796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SG" dirty="0" smtClean="0"/>
              <a:t>We empirically use the value </a:t>
            </a:r>
            <a:r>
              <a:rPr lang="el-GR" dirty="0" smtClean="0"/>
              <a:t>α</a:t>
            </a:r>
            <a:r>
              <a:rPr lang="en-US" dirty="0" smtClean="0"/>
              <a:t> = 1</a:t>
            </a:r>
            <a:r>
              <a:rPr lang="en-SG" dirty="0" smtClean="0"/>
              <a:t>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052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8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8650" y="496389"/>
            <a:ext cx="7886700" cy="613954"/>
          </a:xfrm>
        </p:spPr>
        <p:txBody>
          <a:bodyPr/>
          <a:lstStyle/>
          <a:p>
            <a:pPr algn="ctr"/>
            <a:r>
              <a:rPr lang="en-US" dirty="0" smtClean="0"/>
              <a:t>Static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61257" y="6244773"/>
            <a:ext cx="6949440" cy="365125"/>
          </a:xfrm>
        </p:spPr>
        <p:txBody>
          <a:bodyPr/>
          <a:lstStyle/>
          <a:p>
            <a:pPr algn="just"/>
            <a:r>
              <a:rPr lang="en-US" sz="1600" dirty="0" smtClean="0"/>
              <a:t>Presented by Vinoj Jayasundara at the </a:t>
            </a:r>
            <a:r>
              <a:rPr lang="en-US" sz="1600" dirty="0"/>
              <a:t>International Conference on Digital Image Computing: Techniques and Applications (DICTA) </a:t>
            </a:r>
            <a:r>
              <a:rPr lang="en-US" sz="1600" dirty="0" smtClean="0"/>
              <a:t> on 29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November 2017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946" y="1110343"/>
            <a:ext cx="8423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To obtain the static features, we </a:t>
            </a:r>
            <a:r>
              <a:rPr lang="en-US" dirty="0"/>
              <a:t>used </a:t>
            </a:r>
            <a:r>
              <a:rPr lang="en-US" dirty="0" err="1" smtClean="0"/>
              <a:t>vggNet</a:t>
            </a:r>
            <a:r>
              <a:rPr lang="en-US" dirty="0" smtClean="0"/>
              <a:t> with 1000 output classes, pre-trained on ImageNet dataset.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1074" y="5570024"/>
                <a:ext cx="845983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" y="5570024"/>
                <a:ext cx="8459835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61257" y="1730574"/>
            <a:ext cx="8629650" cy="2388084"/>
            <a:chOff x="261257" y="1730574"/>
            <a:chExt cx="8629650" cy="23880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257" y="1730574"/>
              <a:ext cx="8629650" cy="20764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487207" y="3780104"/>
              <a:ext cx="61695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SG" sz="1600" b="1" dirty="0" smtClean="0"/>
                <a:t>Figure </a:t>
              </a:r>
              <a:r>
                <a:rPr lang="en-SG" sz="1600" b="1" dirty="0"/>
                <a:t>– </a:t>
              </a:r>
              <a:r>
                <a:rPr lang="en-SG" sz="1600" b="1" dirty="0" smtClean="0"/>
                <a:t>CNN architecture for generating static features</a:t>
              </a:r>
              <a:endParaRPr lang="en-US" sz="16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4946" y="4110247"/>
            <a:ext cx="8423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SG" dirty="0" smtClean="0"/>
              <a:t>Apply the </a:t>
            </a:r>
            <a:r>
              <a:rPr lang="en-SG" dirty="0"/>
              <a:t>trained model </a:t>
            </a:r>
            <a:r>
              <a:rPr lang="en-SG" dirty="0" smtClean="0"/>
              <a:t>on </a:t>
            </a:r>
            <a:r>
              <a:rPr lang="en-SG" dirty="0"/>
              <a:t>each individual frame of each video segment, </a:t>
            </a:r>
            <a:r>
              <a:rPr lang="en-SG" dirty="0" smtClean="0"/>
              <a:t>and average </a:t>
            </a:r>
            <a:r>
              <a:rPr lang="en-SG" dirty="0"/>
              <a:t>the output vectors along the indices and obtain a static descriptor </a:t>
            </a:r>
            <a:r>
              <a:rPr lang="en-SG" dirty="0" err="1"/>
              <a:t>s</a:t>
            </a:r>
            <a:r>
              <a:rPr lang="en-SG" baseline="-25000" dirty="0" err="1"/>
              <a:t>i</a:t>
            </a:r>
            <a:r>
              <a:rPr lang="en-SG" dirty="0"/>
              <a:t> for each video segment v</a:t>
            </a:r>
            <a:r>
              <a:rPr lang="en-SG" baseline="-25000" dirty="0"/>
              <a:t>i</a:t>
            </a:r>
            <a:r>
              <a:rPr lang="en-SG" dirty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0290" y="5033577"/>
            <a:ext cx="8423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SG" dirty="0"/>
              <a:t>Hence the static time evolution of the whole video </a:t>
            </a:r>
            <a:r>
              <a:rPr lang="en-SG" dirty="0" smtClean="0"/>
              <a:t>can be </a:t>
            </a:r>
            <a:r>
              <a:rPr lang="en-SG" dirty="0"/>
              <a:t>represented by the vector time series:</a:t>
            </a:r>
          </a:p>
        </p:txBody>
      </p:sp>
    </p:spTree>
    <p:extLst>
      <p:ext uri="{BB962C8B-B14F-4D97-AF65-F5344CB8AC3E}">
        <p14:creationId xmlns:p14="http://schemas.microsoft.com/office/powerpoint/2010/main" val="116583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3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4220</TotalTime>
  <Words>2386</Words>
  <Application>Microsoft Office PowerPoint</Application>
  <PresentationFormat>On-screen Show (4:3)</PresentationFormat>
  <Paragraphs>183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Courier New</vt:lpstr>
      <vt:lpstr>LucidaGrande</vt:lpstr>
      <vt:lpstr>Wingdings</vt:lpstr>
      <vt:lpstr>Theme 1</vt:lpstr>
      <vt:lpstr>Micro Actions and Deep Static Features for Activity Recognition</vt:lpstr>
      <vt:lpstr>Motivation</vt:lpstr>
      <vt:lpstr>Methodology</vt:lpstr>
      <vt:lpstr>Motion Features</vt:lpstr>
      <vt:lpstr>PowerPoint Presentation</vt:lpstr>
      <vt:lpstr>PowerPoint Presentation</vt:lpstr>
      <vt:lpstr>PowerPoint Presentation</vt:lpstr>
      <vt:lpstr>PowerPoint Presentation</vt:lpstr>
      <vt:lpstr>Static Features</vt:lpstr>
      <vt:lpstr>Fusing of Static and Motion Features</vt:lpstr>
      <vt:lpstr>PowerPoint Presentation</vt:lpstr>
      <vt:lpstr>Capturing Temporal Evolution</vt:lpstr>
      <vt:lpstr>Experiments and Results</vt:lpstr>
      <vt:lpstr>Experiments and Results</vt:lpstr>
      <vt:lpstr>Experiments and Results</vt:lpstr>
      <vt:lpstr>Limitations and Future work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Barcinas</dc:creator>
  <cp:lastModifiedBy>Vinoj JAYASUNDARA</cp:lastModifiedBy>
  <cp:revision>328</cp:revision>
  <dcterms:created xsi:type="dcterms:W3CDTF">2016-09-19T18:05:34Z</dcterms:created>
  <dcterms:modified xsi:type="dcterms:W3CDTF">2017-11-29T05:33:34Z</dcterms:modified>
</cp:coreProperties>
</file>